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318" r:id="rId3"/>
    <p:sldId id="290" r:id="rId4"/>
    <p:sldId id="291" r:id="rId5"/>
    <p:sldId id="297" r:id="rId6"/>
    <p:sldId id="300" r:id="rId7"/>
    <p:sldId id="272" r:id="rId8"/>
    <p:sldId id="259" r:id="rId9"/>
    <p:sldId id="264" r:id="rId10"/>
    <p:sldId id="265" r:id="rId11"/>
    <p:sldId id="296" r:id="rId12"/>
    <p:sldId id="266" r:id="rId13"/>
    <p:sldId id="267" r:id="rId14"/>
    <p:sldId id="268" r:id="rId15"/>
    <p:sldId id="279" r:id="rId16"/>
    <p:sldId id="263" r:id="rId17"/>
    <p:sldId id="261" r:id="rId18"/>
    <p:sldId id="317" r:id="rId19"/>
    <p:sldId id="274" r:id="rId20"/>
    <p:sldId id="262" r:id="rId21"/>
    <p:sldId id="303" r:id="rId22"/>
    <p:sldId id="322" r:id="rId23"/>
    <p:sldId id="275" r:id="rId24"/>
    <p:sldId id="276" r:id="rId25"/>
    <p:sldId id="319" r:id="rId26"/>
    <p:sldId id="283" r:id="rId27"/>
    <p:sldId id="282" r:id="rId28"/>
    <p:sldId id="308" r:id="rId29"/>
    <p:sldId id="310" r:id="rId30"/>
    <p:sldId id="309" r:id="rId31"/>
    <p:sldId id="307" r:id="rId32"/>
    <p:sldId id="312" r:id="rId33"/>
    <p:sldId id="314" r:id="rId34"/>
    <p:sldId id="288" r:id="rId35"/>
    <p:sldId id="321" r:id="rId36"/>
    <p:sldId id="293" r:id="rId37"/>
    <p:sldId id="294" r:id="rId38"/>
    <p:sldId id="313"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78" autoAdjust="0"/>
  </p:normalViewPr>
  <p:slideViewPr>
    <p:cSldViewPr snapToGrid="0" snapToObjects="1">
      <p:cViewPr varScale="1">
        <p:scale>
          <a:sx n="84" d="100"/>
          <a:sy n="84" d="100"/>
        </p:scale>
        <p:origin x="-14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65B17D-0343-FC43-B902-3ADA75232F0B}" type="datetimeFigureOut">
              <a:rPr lang="en-US" smtClean="0"/>
              <a:t>1/31/17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9A0046-416B-0440-9BE6-E1E1CDDBB578}" type="slidenum">
              <a:rPr lang="en-US" smtClean="0"/>
              <a:t>‹#›</a:t>
            </a:fld>
            <a:endParaRPr lang="en-US"/>
          </a:p>
        </p:txBody>
      </p:sp>
    </p:spTree>
    <p:extLst>
      <p:ext uri="{BB962C8B-B14F-4D97-AF65-F5344CB8AC3E}">
        <p14:creationId xmlns:p14="http://schemas.microsoft.com/office/powerpoint/2010/main" val="23170341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a:t>
            </a:r>
            <a:r>
              <a:rPr lang="en-US" baseline="0" dirty="0" smtClean="0"/>
              <a:t> of this whole system of plants-insects-and their pathogens fits broadly under the growing discipline of Disease ecology. Disease ecologists like myself and Alex are interested in learning about pathogens in a holistic way: Rather than studying pathogens in isolation, we want to understand how the surrounding ecology influences the patterns we see. We ask questions like: what’s the prevalence</a:t>
            </a:r>
            <a:r>
              <a:rPr lang="mr-IN" baseline="0" dirty="0" smtClean="0"/>
              <a:t>…</a:t>
            </a:r>
            <a:r>
              <a:rPr lang="en-US" baseline="0" dirty="0" smtClean="0"/>
              <a:t>.. But also.. How does the environment influence prevalence and outbreaks.</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a:t>
            </a:fld>
            <a:endParaRPr lang="en-US"/>
          </a:p>
        </p:txBody>
      </p:sp>
    </p:spTree>
    <p:extLst>
      <p:ext uri="{BB962C8B-B14F-4D97-AF65-F5344CB8AC3E}">
        <p14:creationId xmlns:p14="http://schemas.microsoft.com/office/powerpoint/2010/main" val="141481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3 different plant species to test</a:t>
            </a:r>
            <a:r>
              <a:rPr lang="en-US" baseline="0" dirty="0" smtClean="0"/>
              <a:t> if some plant species are better are harboring viruses than others. Reasons to believe there might be: For instance floral morphology could matter.. If viruses are shed through fecal matter, plants that only come in contact with the front part of the bee would be less likely to harbor viruses. If the amount of time a bee spends on a flower matters, than flowers with more difficult to access nectaries might be more likely to become infected.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26</a:t>
            </a:fld>
            <a:endParaRPr lang="en-US"/>
          </a:p>
        </p:txBody>
      </p:sp>
    </p:spTree>
    <p:extLst>
      <p:ext uri="{BB962C8B-B14F-4D97-AF65-F5344CB8AC3E}">
        <p14:creationId xmlns:p14="http://schemas.microsoft.com/office/powerpoint/2010/main" val="2419681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experimental evidence demonstrating that bees</a:t>
            </a:r>
            <a:r>
              <a:rPr lang="en-US" baseline="0" dirty="0" smtClean="0"/>
              <a:t> can leave viruses behind on flowers while they forage. Here, we only detected viruses on flowers that were exposed to both honey bees and bumble bees. Now, you remember we tested 3 different plant species</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28</a:t>
            </a:fld>
            <a:endParaRPr lang="en-US"/>
          </a:p>
        </p:txBody>
      </p:sp>
    </p:spTree>
    <p:extLst>
      <p:ext uri="{BB962C8B-B14F-4D97-AF65-F5344CB8AC3E}">
        <p14:creationId xmlns:p14="http://schemas.microsoft.com/office/powerpoint/2010/main" val="2620495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particular plant species are ‘better’ at harboring viruses, they might be avoiding in recommendations</a:t>
            </a:r>
            <a:r>
              <a:rPr lang="en-US" baseline="0" dirty="0" smtClean="0"/>
              <a:t> for ‘pollinator friendly’ plantings.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29</a:t>
            </a:fld>
            <a:endParaRPr lang="en-US"/>
          </a:p>
        </p:txBody>
      </p:sp>
    </p:spTree>
    <p:extLst>
      <p:ext uri="{BB962C8B-B14F-4D97-AF65-F5344CB8AC3E}">
        <p14:creationId xmlns:p14="http://schemas.microsoft.com/office/powerpoint/2010/main" val="2419681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a:t>
            </a:r>
            <a:r>
              <a:rPr lang="en-US" baseline="0" dirty="0" smtClean="0"/>
              <a:t> at just the plants that were exposed to both the honey bees and bumble bees, we can look at differences across plant species. The question here, was, are particular plant species better at harboring viruses than others. </a:t>
            </a:r>
            <a:r>
              <a:rPr lang="en-US" dirty="0" smtClean="0"/>
              <a:t>From</a:t>
            </a:r>
            <a:r>
              <a:rPr lang="en-US" baseline="0" dirty="0" smtClean="0"/>
              <a:t> these results we see that particular plant species are more likely to harbor viruses but, interestingly, it seems to be virus dependent. We just recently got these results and are working to make sense of these unexpected results.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30</a:t>
            </a:fld>
            <a:endParaRPr lang="en-US"/>
          </a:p>
        </p:txBody>
      </p:sp>
    </p:spTree>
    <p:extLst>
      <p:ext uri="{BB962C8B-B14F-4D97-AF65-F5344CB8AC3E}">
        <p14:creationId xmlns:p14="http://schemas.microsoft.com/office/powerpoint/2010/main" val="1978180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plant diversity matter?</a:t>
            </a:r>
          </a:p>
          <a:p>
            <a:r>
              <a:rPr lang="en-US" dirty="0" smtClean="0"/>
              <a:t>Can bumble bees get infected after visiting an infected flower?</a:t>
            </a:r>
          </a:p>
          <a:p>
            <a:r>
              <a:rPr lang="en-US" dirty="0" smtClean="0"/>
              <a:t>Can bumble bees leave viruses behind too?</a:t>
            </a:r>
          </a:p>
          <a:p>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32</a:t>
            </a:fld>
            <a:endParaRPr lang="en-US"/>
          </a:p>
        </p:txBody>
      </p:sp>
    </p:spTree>
    <p:extLst>
      <p:ext uri="{BB962C8B-B14F-4D97-AF65-F5344CB8AC3E}">
        <p14:creationId xmlns:p14="http://schemas.microsoft.com/office/powerpoint/2010/main" val="197818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plant diversity matter?</a:t>
            </a:r>
          </a:p>
          <a:p>
            <a:r>
              <a:rPr lang="en-US" dirty="0" smtClean="0"/>
              <a:t>Can bumble bees get infected after visiting an infected flower?</a:t>
            </a:r>
          </a:p>
          <a:p>
            <a:r>
              <a:rPr lang="en-US" dirty="0" smtClean="0"/>
              <a:t>Can bumble bees leave viruses behind too?</a:t>
            </a:r>
          </a:p>
          <a:p>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33</a:t>
            </a:fld>
            <a:endParaRPr lang="en-US"/>
          </a:p>
        </p:txBody>
      </p:sp>
    </p:spTree>
    <p:extLst>
      <p:ext uri="{BB962C8B-B14F-4D97-AF65-F5344CB8AC3E}">
        <p14:creationId xmlns:p14="http://schemas.microsoft.com/office/powerpoint/2010/main" val="1978180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During</a:t>
            </a:r>
            <a:r>
              <a:rPr lang="en-US" baseline="0" dirty="0" smtClean="0"/>
              <a:t> the survey in 2015, at each site, I measured plant diversity and density for each site. If flowers played a role in disease transmission, you might expect dense flowering areas to be hot spots for disease transmission, with lots of bees attracted to the site. Alternatively, you might these areas to have a dilution effect, whereby there are so many flowers, bees are less likely to come into contact with infected flowers and less likely to develop an infection. </a:t>
            </a:r>
            <a:endParaRPr lang="en-US" dirty="0" smtClean="0"/>
          </a:p>
          <a:p>
            <a:endParaRPr lang="en-US" dirty="0" smtClean="0"/>
          </a:p>
          <a:p>
            <a:r>
              <a:rPr lang="en-US" dirty="0" smtClean="0"/>
              <a:t>Analyzing</a:t>
            </a:r>
            <a:r>
              <a:rPr lang="en-US" baseline="0" dirty="0" smtClean="0"/>
              <a:t> these data, we found a positive correlation indicating that plant density at a site influences the bumble viral loads we see at that site. So, at least </a:t>
            </a:r>
            <a:r>
              <a:rPr lang="en-US" baseline="0" dirty="0" err="1" smtClean="0"/>
              <a:t>correlationally</a:t>
            </a:r>
            <a:r>
              <a:rPr lang="en-US" baseline="0" dirty="0" smtClean="0"/>
              <a:t>, it seems that plants might play a role in patterns we see in bee viruses</a:t>
            </a:r>
            <a:r>
              <a:rPr lang="mr-IN" baseline="0" dirty="0" smtClean="0"/>
              <a:t>…</a:t>
            </a:r>
            <a:r>
              <a:rPr lang="en-US" baseline="0" dirty="0" smtClean="0"/>
              <a:t>.We decided to conduct a manipulative experiment testing the roles of flowers and we had some very unexpected results.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35</a:t>
            </a:fld>
            <a:endParaRPr lang="en-US"/>
          </a:p>
        </p:txBody>
      </p:sp>
    </p:spTree>
    <p:extLst>
      <p:ext uri="{BB962C8B-B14F-4D97-AF65-F5344CB8AC3E}">
        <p14:creationId xmlns:p14="http://schemas.microsoft.com/office/powerpoint/2010/main" val="694884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During</a:t>
            </a:r>
            <a:r>
              <a:rPr lang="en-US" baseline="0" dirty="0" smtClean="0"/>
              <a:t> the survey in 2015, at each site, I measured plant diversity and density for each site. If flowers played a role in disease transmission, you might expect dense flowering areas to be hot spots for disease transmission, with lots of bees attracted to the site. Alternatively, you might these areas to have a dilution effect, whereby there are so many flowers, bees are less likely to come into contact with infected flowers and less likely to develop an infection. </a:t>
            </a:r>
            <a:endParaRPr lang="en-US" dirty="0" smtClean="0"/>
          </a:p>
          <a:p>
            <a:endParaRPr lang="en-US" dirty="0" smtClean="0"/>
          </a:p>
          <a:p>
            <a:r>
              <a:rPr lang="en-US" dirty="0" smtClean="0"/>
              <a:t>Analyzing</a:t>
            </a:r>
            <a:r>
              <a:rPr lang="en-US" baseline="0" dirty="0" smtClean="0"/>
              <a:t> these data, we found a positive correlation indicating that plant density at a site influences the bumble viral loads we see at that site. So, at least </a:t>
            </a:r>
            <a:r>
              <a:rPr lang="en-US" baseline="0" dirty="0" err="1" smtClean="0"/>
              <a:t>correlationally</a:t>
            </a:r>
            <a:r>
              <a:rPr lang="en-US" baseline="0" dirty="0" smtClean="0"/>
              <a:t>, it seems that plants might play a role in patterns we see in bee viruses</a:t>
            </a:r>
            <a:r>
              <a:rPr lang="mr-IN" baseline="0" dirty="0" smtClean="0"/>
              <a:t>…</a:t>
            </a:r>
            <a:r>
              <a:rPr lang="en-US" baseline="0" dirty="0" smtClean="0"/>
              <a:t>.We decided to conduct a manipulative experiment testing the roles of flowers and we had some very unexpected results.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38</a:t>
            </a:fld>
            <a:endParaRPr lang="en-US"/>
          </a:p>
        </p:txBody>
      </p:sp>
    </p:spTree>
    <p:extLst>
      <p:ext uri="{BB962C8B-B14F-4D97-AF65-F5344CB8AC3E}">
        <p14:creationId xmlns:p14="http://schemas.microsoft.com/office/powerpoint/2010/main" val="69488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Plants</a:t>
            </a:r>
            <a:r>
              <a:rPr lang="en-US" baseline="0" dirty="0" smtClean="0"/>
              <a:t> and their animal pollinators have evolved together for millions of years. Plants depend on pollinators for reproduction and pollinators depend on plants for food. When we look out at our garden in the summer, we as entomologist and beekeepers, see many interactions, not only pollinators visiting flowers but we also see herbivores eating plants, predators in search of prey, and flowers are also places of aggregation for mate finding.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a:t>
            </a:fld>
            <a:endParaRPr lang="en-US"/>
          </a:p>
        </p:txBody>
      </p:sp>
    </p:spTree>
    <p:extLst>
      <p:ext uri="{BB962C8B-B14F-4D97-AF65-F5344CB8AC3E}">
        <p14:creationId xmlns:p14="http://schemas.microsoft.com/office/powerpoint/2010/main" val="3319985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Through millions of years of evolution, plants have become intense places of aggregation for insects. But, if you zoom in even closer, and view the world from a disease ecologist, we can see another world</a:t>
            </a:r>
            <a:r>
              <a:rPr lang="mr-IN" baseline="0" dirty="0" smtClean="0"/>
              <a:t>…</a:t>
            </a:r>
            <a:r>
              <a:rPr lang="en-US" baseline="0" dirty="0" smtClean="0"/>
              <a:t> The world of the pathogens and parasites.  Successful pathogens are those able to spread, evolve, and infect new hosts. By taking advantage of the close association of insects and plants, by either hitching a ride on an insect to get to another plant, or playing the ‘sit and wait’ game on a flower to infect an insect visitor, pathogens can be quite successful.</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4</a:t>
            </a:fld>
            <a:endParaRPr lang="en-US"/>
          </a:p>
        </p:txBody>
      </p:sp>
    </p:spTree>
    <p:extLst>
      <p:ext uri="{BB962C8B-B14F-4D97-AF65-F5344CB8AC3E}">
        <p14:creationId xmlns:p14="http://schemas.microsoft.com/office/powerpoint/2010/main" val="1308543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5</a:t>
            </a:fld>
            <a:endParaRPr lang="en-US"/>
          </a:p>
        </p:txBody>
      </p:sp>
    </p:spTree>
    <p:extLst>
      <p:ext uri="{BB962C8B-B14F-4D97-AF65-F5344CB8AC3E}">
        <p14:creationId xmlns:p14="http://schemas.microsoft.com/office/powerpoint/2010/main" val="141481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Pollinator</a:t>
            </a:r>
            <a:r>
              <a:rPr lang="en-US" baseline="0" dirty="0" smtClean="0"/>
              <a:t> decline and honey bee losses are bringing bee diseases to the interests of scientists</a:t>
            </a:r>
            <a:r>
              <a:rPr lang="mr-IN" baseline="0" dirty="0" smtClean="0"/>
              <a:t>…</a:t>
            </a:r>
            <a:r>
              <a:rPr lang="en-US" baseline="0" dirty="0" smtClean="0"/>
              <a:t>.Most of what we know about bee diseases comes from the honey bee research. We know that pathogens have also played a role in both honey bee and native bee decline and we know that many bee species share many of the same diseases. However, we don’t really know the prevalence of diseases in wild bee species, how they are being affected, or how the diseases are being transmitted.</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6</a:t>
            </a:fld>
            <a:endParaRPr lang="en-US"/>
          </a:p>
        </p:txBody>
      </p:sp>
    </p:spTree>
    <p:extLst>
      <p:ext uri="{BB962C8B-B14F-4D97-AF65-F5344CB8AC3E}">
        <p14:creationId xmlns:p14="http://schemas.microsoft.com/office/powerpoint/2010/main" val="1948796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particular, we know very little about the bee viruses.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The</a:t>
            </a:r>
            <a:r>
              <a:rPr lang="en-US" baseline="0" dirty="0" smtClean="0"/>
              <a:t> viruses we are interested in include DWV, BQCV, and IAPV. These common RNA viruses are thought to be ‘honey bee viruses’ and are best studied in honey bees. But, they have been found in many other insect species including beetles, ants, bumble bees, and solitary bees.</a:t>
            </a:r>
          </a:p>
          <a:p>
            <a:endParaRPr lang="en-US" baseline="0" dirty="0" smtClean="0"/>
          </a:p>
          <a:p>
            <a:endParaRPr lang="en-US" baseline="0" dirty="0" smtClean="0"/>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success of viruses in general, as a pathogen depends on their ability to replicate within a host’s cell. Viruses don’t have the necessary molecules or machinery to replicate on their own. So, they literally  ‘reprogram’ or ‘hijack’ the host cell’s machinery to do this for them. Because they cannot do this on their own, there’s debate whether viruses are actually living organisms.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7</a:t>
            </a:fld>
            <a:endParaRPr lang="en-US"/>
          </a:p>
        </p:txBody>
      </p:sp>
    </p:spTree>
    <p:extLst>
      <p:ext uri="{BB962C8B-B14F-4D97-AF65-F5344CB8AC3E}">
        <p14:creationId xmlns:p14="http://schemas.microsoft.com/office/powerpoint/2010/main" val="137757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you’ll remember me</a:t>
            </a:r>
            <a:r>
              <a:rPr lang="en-US" baseline="0" dirty="0" smtClean="0"/>
              <a:t> saying that these viruses are found in many other insect species, so how are they getting around? In the case of DWV and IAPV, mites vector viruses to honey bees.  But other bee species like bumble bees are not known hosts of mites</a:t>
            </a:r>
            <a:r>
              <a:rPr lang="mr-IN" baseline="0" dirty="0" smtClean="0"/>
              <a:t>…</a:t>
            </a:r>
            <a:r>
              <a:rPr lang="en-US" baseline="0" dirty="0" smtClean="0"/>
              <a:t>. The standing hypothesis is through the use of shared floral resources.</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11</a:t>
            </a:fld>
            <a:endParaRPr lang="en-US"/>
          </a:p>
        </p:txBody>
      </p:sp>
    </p:spTree>
    <p:extLst>
      <p:ext uri="{BB962C8B-B14F-4D97-AF65-F5344CB8AC3E}">
        <p14:creationId xmlns:p14="http://schemas.microsoft.com/office/powerpoint/2010/main" val="341620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16</a:t>
            </a:fld>
            <a:endParaRPr lang="en-US"/>
          </a:p>
        </p:txBody>
      </p:sp>
    </p:spTree>
    <p:extLst>
      <p:ext uri="{BB962C8B-B14F-4D97-AF65-F5344CB8AC3E}">
        <p14:creationId xmlns:p14="http://schemas.microsoft.com/office/powerpoint/2010/main" val="2426219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viruses be left behind</a:t>
            </a:r>
            <a:r>
              <a:rPr lang="en-US" baseline="0" dirty="0" smtClean="0"/>
              <a:t> by bees when they forage? Can bumble bees become infected after visiting infected flowers? We are still processing the bee samples but we are going to show you the plant data today.</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23</a:t>
            </a:fld>
            <a:endParaRPr lang="en-US"/>
          </a:p>
        </p:txBody>
      </p:sp>
    </p:spTree>
    <p:extLst>
      <p:ext uri="{BB962C8B-B14F-4D97-AF65-F5344CB8AC3E}">
        <p14:creationId xmlns:p14="http://schemas.microsoft.com/office/powerpoint/2010/main" val="1047779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1/31/17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297855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1/31/17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199301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1/31/17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2361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1/31/17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8713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C82547-2165-EC41-A8FC-675814F2B107}" type="datetimeFigureOut">
              <a:rPr lang="en-US" smtClean="0"/>
              <a:t>1/31/17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249869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C82547-2165-EC41-A8FC-675814F2B107}" type="datetimeFigureOut">
              <a:rPr lang="en-US" smtClean="0"/>
              <a:t>1/31/17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791317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C82547-2165-EC41-A8FC-675814F2B107}" type="datetimeFigureOut">
              <a:rPr lang="en-US" smtClean="0"/>
              <a:t>1/31/17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4225127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C82547-2165-EC41-A8FC-675814F2B107}" type="datetimeFigureOut">
              <a:rPr lang="en-US" smtClean="0"/>
              <a:t>1/31/17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1359877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82547-2165-EC41-A8FC-675814F2B107}" type="datetimeFigureOut">
              <a:rPr lang="en-US" smtClean="0"/>
              <a:t>1/31/17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4039328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C82547-2165-EC41-A8FC-675814F2B107}" type="datetimeFigureOut">
              <a:rPr lang="en-US" smtClean="0"/>
              <a:t>1/31/17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779721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C82547-2165-EC41-A8FC-675814F2B107}" type="datetimeFigureOut">
              <a:rPr lang="en-US" smtClean="0"/>
              <a:t>1/31/17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10438057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C82547-2165-EC41-A8FC-675814F2B107}" type="datetimeFigureOut">
              <a:rPr lang="en-US" smtClean="0"/>
              <a:t>1/31/17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96B020-3CF1-B242-901A-A5F90B8503E1}" type="slidenum">
              <a:rPr lang="en-US" smtClean="0"/>
              <a:t>‹#›</a:t>
            </a:fld>
            <a:endParaRPr lang="en-US"/>
          </a:p>
        </p:txBody>
      </p:sp>
    </p:spTree>
    <p:extLst>
      <p:ext uri="{BB962C8B-B14F-4D97-AF65-F5344CB8AC3E}">
        <p14:creationId xmlns:p14="http://schemas.microsoft.com/office/powerpoint/2010/main" val="286345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16.jpeg"/><Relationship Id="rId6"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eg"/><Relationship Id="rId5" Type="http://schemas.microsoft.com/office/2007/relationships/hdphoto" Target="../media/hdphoto2.wdp"/><Relationship Id="rId6" Type="http://schemas.openxmlformats.org/officeDocument/2006/relationships/image" Target="../media/image36.jpeg"/><Relationship Id="rId7" Type="http://schemas.microsoft.com/office/2007/relationships/hdphoto" Target="../media/hdphoto3.wdp"/><Relationship Id="rId8" Type="http://schemas.openxmlformats.org/officeDocument/2006/relationships/image" Target="../media/image37.JPG"/><Relationship Id="rId9" Type="http://schemas.openxmlformats.org/officeDocument/2006/relationships/image" Target="../media/image38.jpe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9.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3.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jpg"/><Relationship Id="rId10"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2.jp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eg"/><Relationship Id="rId5" Type="http://schemas.openxmlformats.org/officeDocument/2006/relationships/image" Target="../media/image56.jpg"/><Relationship Id="rId6" Type="http://schemas.openxmlformats.org/officeDocument/2006/relationships/image" Target="../media/image57.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8.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8" name="TextBox 7"/>
          <p:cNvSpPr txBox="1"/>
          <p:nvPr/>
        </p:nvSpPr>
        <p:spPr>
          <a:xfrm>
            <a:off x="2069261" y="744085"/>
            <a:ext cx="6018633" cy="1015663"/>
          </a:xfrm>
          <a:prstGeom prst="rect">
            <a:avLst/>
          </a:prstGeom>
          <a:noFill/>
        </p:spPr>
        <p:txBody>
          <a:bodyPr wrap="square" rtlCol="0">
            <a:spAutoFit/>
          </a:bodyPr>
          <a:lstStyle/>
          <a:p>
            <a:r>
              <a:rPr lang="en-US" sz="6000" dirty="0" smtClean="0">
                <a:latin typeface="+mj-lt"/>
              </a:rPr>
              <a:t>Bee Virus Ecology</a:t>
            </a:r>
            <a:endParaRPr lang="en-US" sz="6000" dirty="0">
              <a:latin typeface="+mj-lt"/>
            </a:endParaRPr>
          </a:p>
        </p:txBody>
      </p:sp>
      <p:sp>
        <p:nvSpPr>
          <p:cNvPr id="9" name="TextBox 8"/>
          <p:cNvSpPr txBox="1"/>
          <p:nvPr/>
        </p:nvSpPr>
        <p:spPr>
          <a:xfrm>
            <a:off x="1908638" y="2225734"/>
            <a:ext cx="5934220" cy="1138773"/>
          </a:xfrm>
          <a:prstGeom prst="rect">
            <a:avLst/>
          </a:prstGeom>
          <a:noFill/>
        </p:spPr>
        <p:txBody>
          <a:bodyPr wrap="square" numCol="1" rtlCol="0">
            <a:spAutoFit/>
          </a:bodyPr>
          <a:lstStyle/>
          <a:p>
            <a:pPr algn="ctr"/>
            <a:r>
              <a:rPr lang="en-US" sz="2400" dirty="0" smtClean="0"/>
              <a:t>Samantha Alger			 Alex Burnham</a:t>
            </a:r>
          </a:p>
          <a:p>
            <a:pPr algn="ctr"/>
            <a:r>
              <a:rPr lang="en-US" sz="2400" dirty="0" smtClean="0"/>
              <a:t>Ph.D. Candidate 			Ph.D. Student</a:t>
            </a:r>
          </a:p>
          <a:p>
            <a:endParaRPr lang="en-US" sz="2000" dirty="0" smtClean="0"/>
          </a:p>
        </p:txBody>
      </p:sp>
      <p:pic>
        <p:nvPicPr>
          <p:cNvPr id="3" name="Picture 2" descr="reolys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261" y="4647056"/>
            <a:ext cx="5270282" cy="1791896"/>
          </a:xfrm>
          <a:prstGeom prst="rect">
            <a:avLst/>
          </a:prstGeom>
        </p:spPr>
      </p:pic>
      <p:sp>
        <p:nvSpPr>
          <p:cNvPr id="6" name="TextBox 5"/>
          <p:cNvSpPr txBox="1"/>
          <p:nvPr/>
        </p:nvSpPr>
        <p:spPr>
          <a:xfrm>
            <a:off x="3062853" y="3241397"/>
            <a:ext cx="3365024" cy="984885"/>
          </a:xfrm>
          <a:prstGeom prst="rect">
            <a:avLst/>
          </a:prstGeom>
          <a:noFill/>
        </p:spPr>
        <p:txBody>
          <a:bodyPr wrap="none" rtlCol="0">
            <a:spAutoFit/>
          </a:bodyPr>
          <a:lstStyle/>
          <a:p>
            <a:pPr algn="ctr"/>
            <a:r>
              <a:rPr lang="en-US" sz="2000" dirty="0"/>
              <a:t>Biology, Evolution and Ecology</a:t>
            </a:r>
          </a:p>
          <a:p>
            <a:pPr algn="ctr"/>
            <a:r>
              <a:rPr lang="en-US" sz="2000" dirty="0"/>
              <a:t>University of Vermont</a:t>
            </a:r>
          </a:p>
          <a:p>
            <a:endParaRPr lang="en-US" dirty="0"/>
          </a:p>
        </p:txBody>
      </p:sp>
    </p:spTree>
    <p:extLst>
      <p:ext uri="{BB962C8B-B14F-4D97-AF65-F5344CB8AC3E}">
        <p14:creationId xmlns:p14="http://schemas.microsoft.com/office/powerpoint/2010/main" val="32943229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2" name="TextBox 1"/>
          <p:cNvSpPr txBox="1"/>
          <p:nvPr/>
        </p:nvSpPr>
        <p:spPr>
          <a:xfrm>
            <a:off x="4716691" y="4109454"/>
            <a:ext cx="4245681" cy="2308324"/>
          </a:xfrm>
          <a:prstGeom prst="rect">
            <a:avLst/>
          </a:prstGeom>
          <a:solidFill>
            <a:schemeClr val="bg1"/>
          </a:solidFill>
        </p:spPr>
        <p:txBody>
          <a:bodyPr wrap="square" rtlCol="0">
            <a:spAutoFit/>
          </a:bodyPr>
          <a:lstStyle/>
          <a:p>
            <a:pPr marL="285750" indent="-285750">
              <a:buFont typeface="Arial"/>
              <a:buChar char="•"/>
            </a:pPr>
            <a:r>
              <a:rPr lang="en-US" dirty="0" smtClean="0"/>
              <a:t>Reduced offspring production (oral </a:t>
            </a:r>
            <a:r>
              <a:rPr lang="en-US" dirty="0" err="1" smtClean="0"/>
              <a:t>innoculation</a:t>
            </a:r>
            <a:r>
              <a:rPr lang="en-US" dirty="0" smtClean="0"/>
              <a:t>) (</a:t>
            </a:r>
            <a:r>
              <a:rPr lang="en-US" dirty="0" err="1" smtClean="0"/>
              <a:t>Meeus</a:t>
            </a:r>
            <a:r>
              <a:rPr lang="en-US" dirty="0" smtClean="0"/>
              <a:t> et al., 2014)</a:t>
            </a:r>
          </a:p>
          <a:p>
            <a:pPr marL="285750" indent="-285750">
              <a:buFont typeface="Arial"/>
              <a:buChar char="•"/>
            </a:pPr>
            <a:endParaRPr lang="en-US" dirty="0"/>
          </a:p>
          <a:p>
            <a:pPr marL="285750" indent="-285750">
              <a:buFont typeface="Arial"/>
              <a:buChar char="•"/>
            </a:pPr>
            <a:r>
              <a:rPr lang="en-US" dirty="0" smtClean="0"/>
              <a:t>Rapid mortality </a:t>
            </a:r>
            <a:r>
              <a:rPr lang="en-US" dirty="0"/>
              <a:t>(</a:t>
            </a:r>
            <a:r>
              <a:rPr lang="en-US" dirty="0" smtClean="0"/>
              <a:t>injection) </a:t>
            </a:r>
            <a:r>
              <a:rPr lang="en-US" dirty="0" err="1" smtClean="0"/>
              <a:t>Niu</a:t>
            </a:r>
            <a:r>
              <a:rPr lang="en-US" dirty="0" smtClean="0"/>
              <a:t> et al., 2014</a:t>
            </a:r>
          </a:p>
          <a:p>
            <a:pPr marL="285750" indent="-285750">
              <a:buFont typeface="Arial"/>
              <a:buChar char="•"/>
            </a:pPr>
            <a:endParaRPr lang="en-US" dirty="0"/>
          </a:p>
          <a:p>
            <a:pPr marL="285750" indent="-285750">
              <a:buFont typeface="Arial"/>
              <a:buChar char="•"/>
            </a:pPr>
            <a:r>
              <a:rPr lang="en-US" dirty="0" smtClean="0"/>
              <a:t>Paralysis, trembling, immobilized forelegs (injection) (Wang et al., 2016).</a:t>
            </a:r>
            <a:endParaRPr lang="en-US" dirty="0"/>
          </a:p>
        </p:txBody>
      </p:sp>
      <p:sp>
        <p:nvSpPr>
          <p:cNvPr id="3" name="TextBox 2"/>
          <p:cNvSpPr txBox="1"/>
          <p:nvPr/>
        </p:nvSpPr>
        <p:spPr>
          <a:xfrm>
            <a:off x="516918" y="376841"/>
            <a:ext cx="6551493" cy="646331"/>
          </a:xfrm>
          <a:prstGeom prst="rect">
            <a:avLst/>
          </a:prstGeom>
          <a:noFill/>
        </p:spPr>
        <p:txBody>
          <a:bodyPr wrap="none" rtlCol="0">
            <a:spAutoFit/>
          </a:bodyPr>
          <a:lstStyle/>
          <a:p>
            <a:r>
              <a:rPr lang="en-US" sz="3600" dirty="0" smtClean="0"/>
              <a:t>Israeli Acute Paralysis Virus (IAPV)</a:t>
            </a:r>
            <a:endParaRPr lang="en-US" sz="3600" dirty="0"/>
          </a:p>
        </p:txBody>
      </p:sp>
      <p:sp>
        <p:nvSpPr>
          <p:cNvPr id="6" name="TextBox 5"/>
          <p:cNvSpPr txBox="1"/>
          <p:nvPr/>
        </p:nvSpPr>
        <p:spPr>
          <a:xfrm>
            <a:off x="380330" y="3719751"/>
            <a:ext cx="4248506" cy="3139321"/>
          </a:xfrm>
          <a:prstGeom prst="rect">
            <a:avLst/>
          </a:prstGeom>
          <a:noFill/>
        </p:spPr>
        <p:txBody>
          <a:bodyPr wrap="square" rtlCol="0">
            <a:spAutoFit/>
          </a:bodyPr>
          <a:lstStyle/>
          <a:p>
            <a:pPr marL="285750" indent="-285750">
              <a:buFont typeface="Arial"/>
              <a:buChar char="•"/>
            </a:pPr>
            <a:r>
              <a:rPr lang="en-US" dirty="0" smtClean="0"/>
              <a:t>Paralysis, trembling, death</a:t>
            </a:r>
          </a:p>
          <a:p>
            <a:endParaRPr lang="en-US" dirty="0" smtClean="0"/>
          </a:p>
          <a:p>
            <a:pPr marL="285750" indent="-285750">
              <a:buFont typeface="Arial"/>
              <a:buChar char="•"/>
            </a:pPr>
            <a:r>
              <a:rPr lang="en-US" dirty="0" smtClean="0"/>
              <a:t>Vectored by </a:t>
            </a:r>
            <a:r>
              <a:rPr lang="en-US" i="1" dirty="0" err="1" smtClean="0"/>
              <a:t>Varroa</a:t>
            </a:r>
            <a:r>
              <a:rPr lang="en-US" dirty="0" smtClean="0"/>
              <a:t> mites (Chen et al., 2004; </a:t>
            </a:r>
            <a:r>
              <a:rPr lang="en-US" dirty="0" err="1" smtClean="0"/>
              <a:t>Shen</a:t>
            </a:r>
            <a:r>
              <a:rPr lang="en-US" dirty="0" smtClean="0"/>
              <a:t> et al., 2005; 2005; </a:t>
            </a:r>
            <a:r>
              <a:rPr lang="en-US" dirty="0" err="1" smtClean="0"/>
              <a:t>DiPrisco</a:t>
            </a:r>
            <a:r>
              <a:rPr lang="en-US" dirty="0" smtClean="0"/>
              <a:t> et al., 2011)</a:t>
            </a:r>
          </a:p>
          <a:p>
            <a:endParaRPr lang="en-US" dirty="0"/>
          </a:p>
          <a:p>
            <a:pPr marL="285750" indent="-285750">
              <a:buFont typeface="Arial"/>
              <a:buChar char="•"/>
            </a:pPr>
            <a:r>
              <a:rPr lang="en-US" dirty="0" smtClean="0"/>
              <a:t>Kills pupae during development</a:t>
            </a:r>
          </a:p>
          <a:p>
            <a:endParaRPr lang="en-US" dirty="0" smtClean="0"/>
          </a:p>
          <a:p>
            <a:pPr marL="285750" indent="-285750">
              <a:buFont typeface="Arial"/>
              <a:buChar char="•"/>
            </a:pPr>
            <a:r>
              <a:rPr lang="en-US" dirty="0" smtClean="0"/>
              <a:t>Strong negative selection pressure on transmission by </a:t>
            </a:r>
            <a:r>
              <a:rPr lang="en-US" dirty="0" err="1" smtClean="0"/>
              <a:t>Varroa</a:t>
            </a:r>
            <a:r>
              <a:rPr lang="en-US" dirty="0" smtClean="0"/>
              <a:t> (</a:t>
            </a:r>
            <a:r>
              <a:rPr lang="en-US" dirty="0" err="1" smtClean="0"/>
              <a:t>Sumpter</a:t>
            </a:r>
            <a:r>
              <a:rPr lang="en-US" dirty="0" smtClean="0"/>
              <a:t> and Martin, 2004)</a:t>
            </a:r>
            <a:endParaRPr lang="en-US" dirty="0"/>
          </a:p>
        </p:txBody>
      </p:sp>
      <p:sp>
        <p:nvSpPr>
          <p:cNvPr id="7" name="TextBox 6"/>
          <p:cNvSpPr txBox="1"/>
          <p:nvPr/>
        </p:nvSpPr>
        <p:spPr>
          <a:xfrm>
            <a:off x="1137001" y="1233085"/>
            <a:ext cx="1650813" cy="461665"/>
          </a:xfrm>
          <a:prstGeom prst="rect">
            <a:avLst/>
          </a:prstGeom>
          <a:noFill/>
        </p:spPr>
        <p:txBody>
          <a:bodyPr wrap="none" rtlCol="0">
            <a:spAutoFit/>
          </a:bodyPr>
          <a:lstStyle/>
          <a:p>
            <a:r>
              <a:rPr lang="en-US" sz="2400" dirty="0" smtClean="0"/>
              <a:t>Honey bees</a:t>
            </a:r>
            <a:endParaRPr lang="en-US" sz="2400" dirty="0"/>
          </a:p>
        </p:txBody>
      </p:sp>
      <p:sp>
        <p:nvSpPr>
          <p:cNvPr id="9" name="TextBox 8"/>
          <p:cNvSpPr txBox="1"/>
          <p:nvPr/>
        </p:nvSpPr>
        <p:spPr>
          <a:xfrm>
            <a:off x="6053421" y="1289988"/>
            <a:ext cx="1803048" cy="461665"/>
          </a:xfrm>
          <a:prstGeom prst="rect">
            <a:avLst/>
          </a:prstGeom>
          <a:noFill/>
        </p:spPr>
        <p:txBody>
          <a:bodyPr wrap="none" rtlCol="0">
            <a:spAutoFit/>
          </a:bodyPr>
          <a:lstStyle/>
          <a:p>
            <a:r>
              <a:rPr lang="en-US" sz="2400" dirty="0" smtClean="0"/>
              <a:t>Bumble bees</a:t>
            </a:r>
            <a:endParaRPr lang="en-US" sz="2400" dirty="0"/>
          </a:p>
        </p:txBody>
      </p:sp>
      <p:pic>
        <p:nvPicPr>
          <p:cNvPr id="11" name="Picture 10" descr="honeybees-dying-upside-down-sidewalk_3x2_af4c4d32391143efc4bf97c2178b7479_540x360_q85.jpg"/>
          <p:cNvPicPr>
            <a:picLocks noChangeAspect="1"/>
          </p:cNvPicPr>
          <p:nvPr/>
        </p:nvPicPr>
        <p:blipFill rotWithShape="1">
          <a:blip r:embed="rId3">
            <a:extLst>
              <a:ext uri="{28A0092B-C50C-407E-A947-70E740481C1C}">
                <a14:useLocalDpi xmlns:a14="http://schemas.microsoft.com/office/drawing/2010/main" val="0"/>
              </a:ext>
            </a:extLst>
          </a:blip>
          <a:srcRect l="12536" t="25889" r="30657" b="7151"/>
          <a:stretch/>
        </p:blipFill>
        <p:spPr>
          <a:xfrm>
            <a:off x="684997" y="1751653"/>
            <a:ext cx="2504513" cy="1968097"/>
          </a:xfrm>
          <a:prstGeom prst="rect">
            <a:avLst/>
          </a:prstGeom>
        </p:spPr>
      </p:pic>
      <p:sp>
        <p:nvSpPr>
          <p:cNvPr id="12" name="TextBox 11"/>
          <p:cNvSpPr txBox="1"/>
          <p:nvPr/>
        </p:nvSpPr>
        <p:spPr>
          <a:xfrm>
            <a:off x="1927626" y="3473530"/>
            <a:ext cx="1261884" cy="246221"/>
          </a:xfrm>
          <a:prstGeom prst="rect">
            <a:avLst/>
          </a:prstGeom>
          <a:noFill/>
        </p:spPr>
        <p:txBody>
          <a:bodyPr wrap="none" rtlCol="0">
            <a:spAutoFit/>
          </a:bodyPr>
          <a:lstStyle/>
          <a:p>
            <a:r>
              <a:rPr lang="en-US" sz="1000" dirty="0" err="1" smtClean="0">
                <a:solidFill>
                  <a:schemeClr val="bg1"/>
                </a:solidFill>
              </a:rPr>
              <a:t>Kutsuks</a:t>
            </a:r>
            <a:r>
              <a:rPr lang="en-US" sz="1000" dirty="0" smtClean="0">
                <a:solidFill>
                  <a:schemeClr val="bg1"/>
                </a:solidFill>
              </a:rPr>
              <a:t>/</a:t>
            </a:r>
            <a:r>
              <a:rPr lang="en-US" sz="1000" dirty="0" err="1" smtClean="0">
                <a:solidFill>
                  <a:schemeClr val="bg1"/>
                </a:solidFill>
              </a:rPr>
              <a:t>iStockphoto</a:t>
            </a:r>
            <a:endParaRPr lang="en-US" sz="1000" dirty="0">
              <a:solidFill>
                <a:schemeClr val="bg1"/>
              </a:solidFill>
            </a:endParaRPr>
          </a:p>
        </p:txBody>
      </p:sp>
      <p:pic>
        <p:nvPicPr>
          <p:cNvPr id="13" name="Picture 12" descr="Flickr-Dead-Bees-PetroleumJelliffe-300x225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571" y="1751653"/>
            <a:ext cx="2948527" cy="2211395"/>
          </a:xfrm>
          <a:prstGeom prst="rect">
            <a:avLst/>
          </a:prstGeom>
        </p:spPr>
      </p:pic>
    </p:spTree>
    <p:extLst>
      <p:ext uri="{BB962C8B-B14F-4D97-AF65-F5344CB8AC3E}">
        <p14:creationId xmlns:p14="http://schemas.microsoft.com/office/powerpoint/2010/main" val="32759703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40157" b="8262"/>
          <a:stretch/>
        </p:blipFill>
        <p:spPr>
          <a:xfrm>
            <a:off x="834072" y="492105"/>
            <a:ext cx="2236832" cy="2443176"/>
          </a:xfrm>
          <a:prstGeom prst="rect">
            <a:avLst/>
          </a:prstGeom>
          <a:ln w="47625">
            <a:noFill/>
          </a:ln>
        </p:spPr>
      </p:pic>
      <p:pic>
        <p:nvPicPr>
          <p:cNvPr id="7" name="Picture 6" descr="IMG_1980.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1643" y="492105"/>
            <a:ext cx="2547238" cy="1910429"/>
          </a:xfrm>
          <a:prstGeom prst="rect">
            <a:avLst/>
          </a:prstGeom>
        </p:spPr>
      </p:pic>
      <p:pic>
        <p:nvPicPr>
          <p:cNvPr id="8" name="Picture 7" descr="IMG_6935.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94240" y="3882885"/>
            <a:ext cx="2483264" cy="2684631"/>
          </a:xfrm>
          <a:prstGeom prst="rect">
            <a:avLst/>
          </a:prstGeom>
        </p:spPr>
      </p:pic>
      <p:pic>
        <p:nvPicPr>
          <p:cNvPr id="9" name="Picture 8" descr="insects_bumblebee_rsz_wiki-522x40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3454" y="3882885"/>
            <a:ext cx="3511425" cy="2690747"/>
          </a:xfrm>
          <a:prstGeom prst="rect">
            <a:avLst/>
          </a:prstGeom>
        </p:spPr>
      </p:pic>
      <p:cxnSp>
        <p:nvCxnSpPr>
          <p:cNvPr id="10" name="Straight Arrow Connector 9"/>
          <p:cNvCxnSpPr/>
          <p:nvPr/>
        </p:nvCxnSpPr>
        <p:spPr>
          <a:xfrm flipV="1">
            <a:off x="2990948" y="1744122"/>
            <a:ext cx="2790695" cy="2000421"/>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3923935" y="5195187"/>
            <a:ext cx="1189563" cy="18958"/>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1"/>
          </p:cNvCxnSpPr>
          <p:nvPr/>
        </p:nvCxnSpPr>
        <p:spPr>
          <a:xfrm>
            <a:off x="3070904" y="1447320"/>
            <a:ext cx="2710739" cy="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84565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1213301"/>
            <a:ext cx="8587163" cy="3108544"/>
          </a:xfrm>
          <a:prstGeom prst="rect">
            <a:avLst/>
          </a:prstGeom>
          <a:solidFill>
            <a:srgbClr val="FFFFFF"/>
          </a:solidFill>
        </p:spPr>
        <p:txBody>
          <a:bodyPr wrap="square" rtlCol="0">
            <a:spAutoFit/>
          </a:bodyPr>
          <a:lstStyle/>
          <a:p>
            <a:r>
              <a:rPr lang="en-US" sz="2800" dirty="0" smtClean="0"/>
              <a:t>Part I.</a:t>
            </a:r>
          </a:p>
          <a:p>
            <a:pPr marL="285750" indent="-285750">
              <a:buFont typeface="Arial"/>
              <a:buChar char="•"/>
            </a:pPr>
            <a:r>
              <a:rPr lang="en-US" sz="2800" dirty="0" smtClean="0"/>
              <a:t>What is the prevalence of RNA viruses in bumble bees?</a:t>
            </a:r>
          </a:p>
          <a:p>
            <a:pPr marL="285750" indent="-285750">
              <a:buFont typeface="Arial"/>
              <a:buChar char="•"/>
            </a:pPr>
            <a:r>
              <a:rPr lang="en-US" sz="2800" dirty="0" smtClean="0"/>
              <a:t>Is there evidence for disease spillover from managed honey bees?</a:t>
            </a:r>
          </a:p>
          <a:p>
            <a:endParaRPr lang="en-US" sz="2800" dirty="0"/>
          </a:p>
          <a:p>
            <a:r>
              <a:rPr lang="en-US" sz="2800" dirty="0" smtClean="0"/>
              <a:t>Part II. </a:t>
            </a:r>
          </a:p>
          <a:p>
            <a:pPr marL="285750" indent="-285750">
              <a:buFont typeface="Arial"/>
              <a:buChar char="•"/>
            </a:pPr>
            <a:r>
              <a:rPr lang="en-US" sz="2800" dirty="0" smtClean="0"/>
              <a:t>Can flowers act as bridges in disease transmission?</a:t>
            </a:r>
            <a:endParaRPr lang="en-US" sz="2800" dirty="0"/>
          </a:p>
        </p:txBody>
      </p:sp>
      <p:sp>
        <p:nvSpPr>
          <p:cNvPr id="6" name="TextBox 5"/>
          <p:cNvSpPr txBox="1"/>
          <p:nvPr/>
        </p:nvSpPr>
        <p:spPr>
          <a:xfrm>
            <a:off x="2919255" y="644567"/>
            <a:ext cx="3064085" cy="523220"/>
          </a:xfrm>
          <a:prstGeom prst="rect">
            <a:avLst/>
          </a:prstGeom>
          <a:noFill/>
        </p:spPr>
        <p:txBody>
          <a:bodyPr wrap="none" rtlCol="0">
            <a:spAutoFit/>
          </a:bodyPr>
          <a:lstStyle/>
          <a:p>
            <a:r>
              <a:rPr lang="en-US" sz="2800" dirty="0" smtClean="0"/>
              <a:t>Research Questions</a:t>
            </a:r>
            <a:endParaRPr lang="en-US" sz="2800" dirty="0"/>
          </a:p>
        </p:txBody>
      </p:sp>
      <p:pic>
        <p:nvPicPr>
          <p:cNvPr id="7" name="Picture 6" descr="IMG_19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258" y="4819613"/>
            <a:ext cx="2330536" cy="1747903"/>
          </a:xfrm>
          <a:prstGeom prst="rect">
            <a:avLst/>
          </a:prstGeom>
        </p:spPr>
      </p:pic>
      <p:pic>
        <p:nvPicPr>
          <p:cNvPr id="8" name="Picture 7" descr="IMG_6935.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20694" y="4529452"/>
            <a:ext cx="1885195" cy="2038064"/>
          </a:xfrm>
          <a:prstGeom prst="rect">
            <a:avLst/>
          </a:prstGeom>
        </p:spPr>
      </p:pic>
      <p:pic>
        <p:nvPicPr>
          <p:cNvPr id="9" name="Picture 8" descr="insects_bumblebee_rsz_wiki-522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536" y="4321845"/>
            <a:ext cx="2665733" cy="2042707"/>
          </a:xfrm>
          <a:prstGeom prst="rect">
            <a:avLst/>
          </a:prstGeom>
        </p:spPr>
      </p:pic>
      <p:cxnSp>
        <p:nvCxnSpPr>
          <p:cNvPr id="11" name="Straight Arrow Connector 10"/>
          <p:cNvCxnSpPr/>
          <p:nvPr/>
        </p:nvCxnSpPr>
        <p:spPr>
          <a:xfrm flipV="1">
            <a:off x="5510687" y="5711615"/>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668991" y="5711615"/>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27025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a:blip r:embed="rId3"/>
          <a:stretch>
            <a:fillRect/>
          </a:stretch>
        </p:blipFill>
        <p:spPr>
          <a:xfrm>
            <a:off x="446253" y="376327"/>
            <a:ext cx="6882979" cy="6231503"/>
          </a:xfrm>
          <a:prstGeom prst="rect">
            <a:avLst/>
          </a:prstGeom>
        </p:spPr>
      </p:pic>
      <p:pic>
        <p:nvPicPr>
          <p:cNvPr id="7" name="Picture 6" descr="IMG_1673.JPG"/>
          <p:cNvPicPr>
            <a:picLocks noChangeAspect="1"/>
          </p:cNvPicPr>
          <p:nvPr/>
        </p:nvPicPr>
        <p:blipFill rotWithShape="1">
          <a:blip r:embed="rId4" cstate="print">
            <a:extLst>
              <a:ext uri="{28A0092B-C50C-407E-A947-70E740481C1C}">
                <a14:useLocalDpi xmlns:a14="http://schemas.microsoft.com/office/drawing/2010/main" val="0"/>
              </a:ext>
            </a:extLst>
          </a:blip>
          <a:srcRect r="52289"/>
          <a:stretch/>
        </p:blipFill>
        <p:spPr>
          <a:xfrm>
            <a:off x="6267608" y="376327"/>
            <a:ext cx="1667753" cy="2621625"/>
          </a:xfrm>
          <a:prstGeom prst="rect">
            <a:avLst/>
          </a:prstGeom>
        </p:spPr>
      </p:pic>
    </p:spTree>
    <p:extLst>
      <p:ext uri="{BB962C8B-B14F-4D97-AF65-F5344CB8AC3E}">
        <p14:creationId xmlns:p14="http://schemas.microsoft.com/office/powerpoint/2010/main" val="15227025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6944.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82" y="3196130"/>
            <a:ext cx="5382817" cy="3588543"/>
          </a:xfrm>
          <a:prstGeom prst="rect">
            <a:avLst/>
          </a:prstGeom>
        </p:spPr>
      </p:pic>
      <p:pic>
        <p:nvPicPr>
          <p:cNvPr id="7" name="Picture 6" descr="IMG_717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8894" y="113174"/>
            <a:ext cx="4491844" cy="2994562"/>
          </a:xfrm>
          <a:prstGeom prst="rect">
            <a:avLst/>
          </a:prstGeom>
        </p:spPr>
      </p:pic>
      <p:pic>
        <p:nvPicPr>
          <p:cNvPr id="8" name="Picture 7" descr="IMG_693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632881" y="3196130"/>
            <a:ext cx="3319376" cy="3588543"/>
          </a:xfrm>
          <a:prstGeom prst="rect">
            <a:avLst/>
          </a:prstGeom>
        </p:spPr>
      </p:pic>
      <p:pic>
        <p:nvPicPr>
          <p:cNvPr id="9" name="Picture 8" descr="IMG_7029.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62761" y="264072"/>
            <a:ext cx="4089496" cy="2726331"/>
          </a:xfrm>
          <a:prstGeom prst="rect">
            <a:avLst/>
          </a:prstGeom>
        </p:spPr>
      </p:pic>
    </p:spTree>
    <p:extLst>
      <p:ext uri="{BB962C8B-B14F-4D97-AF65-F5344CB8AC3E}">
        <p14:creationId xmlns:p14="http://schemas.microsoft.com/office/powerpoint/2010/main" val="15227025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987233" y="224243"/>
            <a:ext cx="7031242" cy="461665"/>
          </a:xfrm>
          <a:prstGeom prst="rect">
            <a:avLst/>
          </a:prstGeom>
          <a:solidFill>
            <a:srgbClr val="FFFFFF"/>
          </a:solidFill>
        </p:spPr>
        <p:txBody>
          <a:bodyPr wrap="square">
            <a:spAutoFit/>
          </a:bodyPr>
          <a:lstStyle/>
          <a:p>
            <a:r>
              <a:rPr lang="en-US" sz="2400" dirty="0" smtClean="0"/>
              <a:t>BQCV and DWV Detected in VT Bumble Bees</a:t>
            </a:r>
            <a:endParaRPr lang="en-US" sz="2400" dirty="0"/>
          </a:p>
        </p:txBody>
      </p:sp>
      <p:pic>
        <p:nvPicPr>
          <p:cNvPr id="2" name="Picture 1" descr="PrevByViru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233" y="1057668"/>
            <a:ext cx="7807455" cy="5492141"/>
          </a:xfrm>
          <a:prstGeom prst="rect">
            <a:avLst/>
          </a:prstGeom>
          <a:solidFill>
            <a:schemeClr val="bg1"/>
          </a:solidFill>
        </p:spPr>
      </p:pic>
    </p:spTree>
    <p:extLst>
      <p:ext uri="{BB962C8B-B14F-4D97-AF65-F5344CB8AC3E}">
        <p14:creationId xmlns:p14="http://schemas.microsoft.com/office/powerpoint/2010/main" val="176849754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176795" y="258908"/>
            <a:ext cx="7031242" cy="461665"/>
          </a:xfrm>
          <a:prstGeom prst="rect">
            <a:avLst/>
          </a:prstGeom>
          <a:solidFill>
            <a:srgbClr val="FFFFFF"/>
          </a:solidFill>
        </p:spPr>
        <p:txBody>
          <a:bodyPr wrap="square">
            <a:spAutoFit/>
          </a:bodyPr>
          <a:lstStyle/>
          <a:p>
            <a:r>
              <a:rPr lang="en-US" sz="2400" dirty="0" smtClean="0"/>
              <a:t>BQCV More Prevalent in </a:t>
            </a:r>
            <a:r>
              <a:rPr lang="en-US" sz="2400" i="1" dirty="0" err="1" smtClean="0"/>
              <a:t>bimaculatus</a:t>
            </a:r>
            <a:endParaRPr lang="en-US" sz="2400" i="1" dirty="0"/>
          </a:p>
        </p:txBody>
      </p:sp>
      <p:sp>
        <p:nvSpPr>
          <p:cNvPr id="7" name="TextBox 6"/>
          <p:cNvSpPr txBox="1"/>
          <p:nvPr/>
        </p:nvSpPr>
        <p:spPr>
          <a:xfrm>
            <a:off x="2374488" y="742782"/>
            <a:ext cx="389049" cy="584776"/>
          </a:xfrm>
          <a:prstGeom prst="rect">
            <a:avLst/>
          </a:prstGeom>
          <a:noFill/>
        </p:spPr>
        <p:txBody>
          <a:bodyPr wrap="none" rtlCol="0">
            <a:spAutoFit/>
          </a:bodyPr>
          <a:lstStyle/>
          <a:p>
            <a:r>
              <a:rPr lang="en-US" sz="3200" dirty="0" smtClean="0"/>
              <a:t>*</a:t>
            </a:r>
            <a:endParaRPr lang="en-US" sz="3200" dirty="0"/>
          </a:p>
        </p:txBody>
      </p:sp>
      <p:pic>
        <p:nvPicPr>
          <p:cNvPr id="3" name="Picture 2" descr="PrevBombSp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75" y="845982"/>
            <a:ext cx="8139514" cy="5725727"/>
          </a:xfrm>
          <a:prstGeom prst="rect">
            <a:avLst/>
          </a:prstGeom>
          <a:solidFill>
            <a:schemeClr val="bg1"/>
          </a:solidFill>
        </p:spPr>
      </p:pic>
      <p:sp>
        <p:nvSpPr>
          <p:cNvPr id="8" name="TextBox 7"/>
          <p:cNvSpPr txBox="1"/>
          <p:nvPr/>
        </p:nvSpPr>
        <p:spPr>
          <a:xfrm>
            <a:off x="3039848" y="1035170"/>
            <a:ext cx="389049" cy="584776"/>
          </a:xfrm>
          <a:prstGeom prst="rect">
            <a:avLst/>
          </a:prstGeom>
          <a:noFill/>
        </p:spPr>
        <p:txBody>
          <a:bodyPr wrap="none" rtlCol="0">
            <a:spAutoFit/>
          </a:bodyPr>
          <a:lstStyle/>
          <a:p>
            <a:r>
              <a:rPr lang="en-US" sz="3200" dirty="0" smtClean="0"/>
              <a:t>*</a:t>
            </a:r>
            <a:endParaRPr lang="en-US" sz="3200" dirty="0"/>
          </a:p>
        </p:txBody>
      </p:sp>
    </p:spTree>
    <p:extLst>
      <p:ext uri="{BB962C8B-B14F-4D97-AF65-F5344CB8AC3E}">
        <p14:creationId xmlns:p14="http://schemas.microsoft.com/office/powerpoint/2010/main" val="2020571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138882" y="224243"/>
            <a:ext cx="7031242" cy="461665"/>
          </a:xfrm>
          <a:prstGeom prst="rect">
            <a:avLst/>
          </a:prstGeom>
          <a:solidFill>
            <a:srgbClr val="FFFFFF"/>
          </a:solidFill>
        </p:spPr>
        <p:txBody>
          <a:bodyPr wrap="square">
            <a:spAutoFit/>
          </a:bodyPr>
          <a:lstStyle/>
          <a:p>
            <a:r>
              <a:rPr lang="en-US" sz="2400" dirty="0" smtClean="0"/>
              <a:t>Viruses </a:t>
            </a:r>
            <a:r>
              <a:rPr lang="en-US" sz="2400" dirty="0"/>
              <a:t>M</a:t>
            </a:r>
            <a:r>
              <a:rPr lang="en-US" sz="2400" dirty="0" smtClean="0"/>
              <a:t>ore Prevalent in Bumble Bees near Apiaries</a:t>
            </a:r>
            <a:endParaRPr lang="en-US" sz="2400" dirty="0"/>
          </a:p>
        </p:txBody>
      </p:sp>
      <p:sp>
        <p:nvSpPr>
          <p:cNvPr id="7" name="TextBox 6"/>
          <p:cNvSpPr txBox="1"/>
          <p:nvPr/>
        </p:nvSpPr>
        <p:spPr>
          <a:xfrm>
            <a:off x="4991195" y="3776774"/>
            <a:ext cx="389049" cy="584776"/>
          </a:xfrm>
          <a:prstGeom prst="rect">
            <a:avLst/>
          </a:prstGeom>
          <a:noFill/>
        </p:spPr>
        <p:txBody>
          <a:bodyPr wrap="none" rtlCol="0">
            <a:spAutoFit/>
          </a:bodyPr>
          <a:lstStyle/>
          <a:p>
            <a:r>
              <a:rPr lang="en-US" sz="3200" dirty="0" smtClean="0"/>
              <a:t>*</a:t>
            </a:r>
            <a:endParaRPr lang="en-US" sz="3200" dirty="0"/>
          </a:p>
        </p:txBody>
      </p:sp>
      <p:pic>
        <p:nvPicPr>
          <p:cNvPr id="8" name="Picture 7" descr="BombPrevSiteTy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10" y="1001465"/>
            <a:ext cx="7890584" cy="5550618"/>
          </a:xfrm>
          <a:prstGeom prst="rect">
            <a:avLst/>
          </a:prstGeom>
          <a:solidFill>
            <a:schemeClr val="bg1"/>
          </a:solidFill>
        </p:spPr>
      </p:pic>
      <p:sp>
        <p:nvSpPr>
          <p:cNvPr id="2" name="TextBox 1"/>
          <p:cNvSpPr txBox="1"/>
          <p:nvPr/>
        </p:nvSpPr>
        <p:spPr>
          <a:xfrm>
            <a:off x="2569012" y="1178606"/>
            <a:ext cx="389049" cy="584776"/>
          </a:xfrm>
          <a:prstGeom prst="rect">
            <a:avLst/>
          </a:prstGeom>
          <a:noFill/>
        </p:spPr>
        <p:txBody>
          <a:bodyPr wrap="none" rtlCol="0">
            <a:spAutoFit/>
          </a:bodyPr>
          <a:lstStyle/>
          <a:p>
            <a:r>
              <a:rPr lang="en-US" sz="3200" dirty="0" smtClean="0"/>
              <a:t>*</a:t>
            </a:r>
            <a:endParaRPr lang="en-US" sz="3200" dirty="0"/>
          </a:p>
        </p:txBody>
      </p:sp>
      <p:sp>
        <p:nvSpPr>
          <p:cNvPr id="9" name="TextBox 8"/>
          <p:cNvSpPr txBox="1"/>
          <p:nvPr/>
        </p:nvSpPr>
        <p:spPr>
          <a:xfrm>
            <a:off x="4796670" y="3787856"/>
            <a:ext cx="389049" cy="584776"/>
          </a:xfrm>
          <a:prstGeom prst="rect">
            <a:avLst/>
          </a:prstGeom>
          <a:noFill/>
        </p:spPr>
        <p:txBody>
          <a:bodyPr wrap="none" rtlCol="0">
            <a:spAutoFit/>
          </a:bodyPr>
          <a:lstStyle/>
          <a:p>
            <a:r>
              <a:rPr lang="en-US" sz="3200" dirty="0" smtClean="0"/>
              <a:t>*</a:t>
            </a:r>
            <a:endParaRPr lang="en-US" sz="3200" dirty="0"/>
          </a:p>
        </p:txBody>
      </p:sp>
    </p:spTree>
    <p:extLst>
      <p:ext uri="{BB962C8B-B14F-4D97-AF65-F5344CB8AC3E}">
        <p14:creationId xmlns:p14="http://schemas.microsoft.com/office/powerpoint/2010/main" val="20205716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9" name="Picture 8" descr="IMG_19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88" y="3071710"/>
            <a:ext cx="2330536" cy="1747903"/>
          </a:xfrm>
          <a:prstGeom prst="rect">
            <a:avLst/>
          </a:prstGeom>
        </p:spPr>
      </p:pic>
      <p:pic>
        <p:nvPicPr>
          <p:cNvPr id="10" name="Picture 9" descr="IMG_6935.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16424" y="2781549"/>
            <a:ext cx="1885195" cy="2038064"/>
          </a:xfrm>
          <a:prstGeom prst="rect">
            <a:avLst/>
          </a:prstGeom>
        </p:spPr>
      </p:pic>
      <p:pic>
        <p:nvPicPr>
          <p:cNvPr id="11" name="Picture 10" descr="insects_bumblebee_rsz_wiki-522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266" y="2573942"/>
            <a:ext cx="2665733" cy="2042707"/>
          </a:xfrm>
          <a:prstGeom prst="rect">
            <a:avLst/>
          </a:prstGeom>
        </p:spPr>
      </p:pic>
      <p:cxnSp>
        <p:nvCxnSpPr>
          <p:cNvPr id="12" name="Straight Arrow Connector 11"/>
          <p:cNvCxnSpPr/>
          <p:nvPr/>
        </p:nvCxnSpPr>
        <p:spPr>
          <a:xfrm flipV="1">
            <a:off x="5606417" y="3963712"/>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764721" y="3963712"/>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74121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138882" y="224243"/>
            <a:ext cx="7031242" cy="461665"/>
          </a:xfrm>
          <a:prstGeom prst="rect">
            <a:avLst/>
          </a:prstGeom>
          <a:solidFill>
            <a:srgbClr val="FFFFFF"/>
          </a:solidFill>
        </p:spPr>
        <p:txBody>
          <a:bodyPr wrap="square">
            <a:spAutoFit/>
          </a:bodyPr>
          <a:lstStyle/>
          <a:p>
            <a:r>
              <a:rPr lang="en-US" sz="2400" dirty="0" smtClean="0"/>
              <a:t>Honeybee Viral Load Results: Either High or Low</a:t>
            </a:r>
            <a:endParaRPr lang="en-US" sz="2400" dirty="0"/>
          </a:p>
        </p:txBody>
      </p:sp>
      <p:pic>
        <p:nvPicPr>
          <p:cNvPr id="7" name="Picture 6" descr="bimodalHBDi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68" y="685908"/>
            <a:ext cx="8584498" cy="5886939"/>
          </a:xfrm>
          <a:prstGeom prst="rect">
            <a:avLst/>
          </a:prstGeom>
        </p:spPr>
      </p:pic>
      <p:sp>
        <p:nvSpPr>
          <p:cNvPr id="8" name="Rectangle 7"/>
          <p:cNvSpPr/>
          <p:nvPr/>
        </p:nvSpPr>
        <p:spPr>
          <a:xfrm>
            <a:off x="2236832" y="928935"/>
            <a:ext cx="5042351" cy="7014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446860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675299" y="423436"/>
            <a:ext cx="8142289" cy="3200876"/>
          </a:xfrm>
          <a:prstGeom prst="rect">
            <a:avLst/>
          </a:prstGeom>
          <a:solidFill>
            <a:srgbClr val="FFFFFF"/>
          </a:solidFill>
        </p:spPr>
        <p:txBody>
          <a:bodyPr wrap="square" rtlCol="0">
            <a:spAutoFit/>
          </a:bodyPr>
          <a:lstStyle/>
          <a:p>
            <a:r>
              <a:rPr lang="en-US" sz="3600" dirty="0" smtClean="0"/>
              <a:t>Disease Ecology</a:t>
            </a:r>
          </a:p>
          <a:p>
            <a:r>
              <a:rPr lang="en-US" sz="2400" dirty="0" smtClean="0"/>
              <a:t>Study of interactions among wildlife hosts, vectors, pathogens, and their environment</a:t>
            </a:r>
            <a:endParaRPr lang="en-US" dirty="0" smtClean="0"/>
          </a:p>
          <a:p>
            <a:pPr marL="742950" lvl="1" indent="-285750">
              <a:buFont typeface="Arial"/>
              <a:buChar char="•"/>
            </a:pPr>
            <a:r>
              <a:rPr lang="en-US" sz="2000" dirty="0" smtClean="0"/>
              <a:t>Prevalence?</a:t>
            </a:r>
          </a:p>
          <a:p>
            <a:pPr marL="742950" lvl="1" indent="-285750">
              <a:buFont typeface="Arial"/>
              <a:buChar char="•"/>
            </a:pPr>
            <a:r>
              <a:rPr lang="en-US" sz="2000" dirty="0"/>
              <a:t>What influences disease spillover?</a:t>
            </a:r>
          </a:p>
          <a:p>
            <a:pPr marL="742950" lvl="1" indent="-285750">
              <a:buFont typeface="Arial"/>
              <a:buChar char="•"/>
            </a:pPr>
            <a:r>
              <a:rPr lang="en-US" sz="2000" dirty="0" smtClean="0"/>
              <a:t>When do outbreaks occur?</a:t>
            </a:r>
          </a:p>
          <a:p>
            <a:pPr marL="742950" lvl="1" indent="-285750">
              <a:buFont typeface="Arial"/>
              <a:buChar char="•"/>
            </a:pPr>
            <a:r>
              <a:rPr lang="en-US" sz="2000" dirty="0" smtClean="0"/>
              <a:t>How does the environment influence interactions between hosts and pathogens?</a:t>
            </a:r>
          </a:p>
          <a:p>
            <a:endParaRPr lang="en-US" dirty="0"/>
          </a:p>
        </p:txBody>
      </p:sp>
      <p:pic>
        <p:nvPicPr>
          <p:cNvPr id="2" name="Picture 1" descr="ecoinfect_m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515" y="3293505"/>
            <a:ext cx="5530201" cy="3185396"/>
          </a:xfrm>
          <a:prstGeom prst="rect">
            <a:avLst/>
          </a:prstGeom>
        </p:spPr>
      </p:pic>
      <p:sp>
        <p:nvSpPr>
          <p:cNvPr id="6" name="TextBox 5"/>
          <p:cNvSpPr txBox="1"/>
          <p:nvPr/>
        </p:nvSpPr>
        <p:spPr>
          <a:xfrm>
            <a:off x="5137132" y="6478901"/>
            <a:ext cx="1962584" cy="307777"/>
          </a:xfrm>
          <a:prstGeom prst="rect">
            <a:avLst/>
          </a:prstGeom>
          <a:noFill/>
        </p:spPr>
        <p:txBody>
          <a:bodyPr wrap="none" rtlCol="0">
            <a:spAutoFit/>
          </a:bodyPr>
          <a:lstStyle/>
          <a:p>
            <a:r>
              <a:rPr lang="en-US" sz="1400" dirty="0" smtClean="0"/>
              <a:t>Nicolle </a:t>
            </a:r>
            <a:r>
              <a:rPr lang="en-US" sz="1400" dirty="0" err="1" smtClean="0"/>
              <a:t>Rager</a:t>
            </a:r>
            <a:r>
              <a:rPr lang="en-US" sz="1400" dirty="0" smtClean="0"/>
              <a:t> Fuller, NSF</a:t>
            </a:r>
            <a:endParaRPr lang="en-US" sz="1400" dirty="0"/>
          </a:p>
        </p:txBody>
      </p:sp>
    </p:spTree>
    <p:extLst>
      <p:ext uri="{BB962C8B-B14F-4D97-AF65-F5344CB8AC3E}">
        <p14:creationId xmlns:p14="http://schemas.microsoft.com/office/powerpoint/2010/main" val="14589651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635031" y="303302"/>
            <a:ext cx="5890583" cy="830997"/>
          </a:xfrm>
          <a:prstGeom prst="rect">
            <a:avLst/>
          </a:prstGeom>
          <a:solidFill>
            <a:srgbClr val="FFFFFF"/>
          </a:solidFill>
        </p:spPr>
        <p:txBody>
          <a:bodyPr wrap="square">
            <a:spAutoFit/>
          </a:bodyPr>
          <a:lstStyle/>
          <a:p>
            <a:r>
              <a:rPr lang="en-US" sz="2400" dirty="0" smtClean="0"/>
              <a:t>More DWV infected Bumble bees in Sites with High Honey Bee Viral Loads</a:t>
            </a:r>
            <a:endParaRPr lang="en-US" sz="2400" dirty="0"/>
          </a:p>
        </p:txBody>
      </p:sp>
      <p:grpSp>
        <p:nvGrpSpPr>
          <p:cNvPr id="7" name="Group 6"/>
          <p:cNvGrpSpPr/>
          <p:nvPr/>
        </p:nvGrpSpPr>
        <p:grpSpPr>
          <a:xfrm>
            <a:off x="29714" y="1210319"/>
            <a:ext cx="9005870" cy="5647681"/>
            <a:chOff x="0" y="1134299"/>
            <a:chExt cx="9005870" cy="5647681"/>
          </a:xfrm>
        </p:grpSpPr>
        <p:grpSp>
          <p:nvGrpSpPr>
            <p:cNvPr id="14" name="Group 13"/>
            <p:cNvGrpSpPr/>
            <p:nvPr/>
          </p:nvGrpSpPr>
          <p:grpSpPr>
            <a:xfrm>
              <a:off x="0" y="1134299"/>
              <a:ext cx="9005870" cy="5647681"/>
              <a:chOff x="327691" y="746966"/>
              <a:chExt cx="9005870" cy="5647681"/>
            </a:xfrm>
          </p:grpSpPr>
          <p:pic>
            <p:nvPicPr>
              <p:cNvPr id="3" name="Picture 2" descr="BombDWVHBDW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74" y="746966"/>
                <a:ext cx="8985587" cy="5647681"/>
              </a:xfrm>
              <a:prstGeom prst="rect">
                <a:avLst/>
              </a:prstGeom>
            </p:spPr>
          </p:pic>
          <p:sp>
            <p:nvSpPr>
              <p:cNvPr id="9" name="TextBox 8"/>
              <p:cNvSpPr txBox="1"/>
              <p:nvPr/>
            </p:nvSpPr>
            <p:spPr>
              <a:xfrm rot="16200000">
                <a:off x="-1344672" y="3434938"/>
                <a:ext cx="3744835" cy="400110"/>
              </a:xfrm>
              <a:prstGeom prst="rect">
                <a:avLst/>
              </a:prstGeom>
              <a:solidFill>
                <a:srgbClr val="FFFFFF"/>
              </a:solidFill>
            </p:spPr>
            <p:txBody>
              <a:bodyPr wrap="none" rtlCol="0">
                <a:spAutoFit/>
              </a:bodyPr>
              <a:lstStyle/>
              <a:p>
                <a:r>
                  <a:rPr lang="en-US" sz="2000" dirty="0" smtClean="0"/>
                  <a:t>% Prevalence (</a:t>
                </a:r>
                <a:r>
                  <a:rPr lang="en-US" sz="2000" dirty="0" err="1" smtClean="0"/>
                  <a:t>Bombus</a:t>
                </a:r>
                <a:r>
                  <a:rPr lang="en-US" sz="2000" dirty="0" smtClean="0"/>
                  <a:t> with DWV)</a:t>
                </a:r>
                <a:endParaRPr lang="en-US" sz="2000" dirty="0"/>
              </a:p>
            </p:txBody>
          </p:sp>
          <p:sp>
            <p:nvSpPr>
              <p:cNvPr id="10" name="TextBox 9"/>
              <p:cNvSpPr txBox="1"/>
              <p:nvPr/>
            </p:nvSpPr>
            <p:spPr>
              <a:xfrm>
                <a:off x="1404269" y="5542047"/>
                <a:ext cx="1966291" cy="369332"/>
              </a:xfrm>
              <a:prstGeom prst="rect">
                <a:avLst/>
              </a:prstGeom>
              <a:solidFill>
                <a:srgbClr val="FFFFFF"/>
              </a:solidFill>
            </p:spPr>
            <p:txBody>
              <a:bodyPr wrap="none" rtlCol="0">
                <a:spAutoFit/>
              </a:bodyPr>
              <a:lstStyle/>
              <a:p>
                <a:r>
                  <a:rPr lang="en-US" dirty="0" smtClean="0"/>
                  <a:t>High HB DWV Load</a:t>
                </a:r>
                <a:endParaRPr lang="en-US" dirty="0"/>
              </a:p>
            </p:txBody>
          </p:sp>
          <p:sp>
            <p:nvSpPr>
              <p:cNvPr id="11" name="TextBox 10"/>
              <p:cNvSpPr txBox="1"/>
              <p:nvPr/>
            </p:nvSpPr>
            <p:spPr>
              <a:xfrm>
                <a:off x="4134713" y="5542047"/>
                <a:ext cx="1923348" cy="369332"/>
              </a:xfrm>
              <a:prstGeom prst="rect">
                <a:avLst/>
              </a:prstGeom>
              <a:solidFill>
                <a:srgbClr val="FFFFFF"/>
              </a:solidFill>
            </p:spPr>
            <p:txBody>
              <a:bodyPr wrap="none" rtlCol="0">
                <a:spAutoFit/>
              </a:bodyPr>
              <a:lstStyle/>
              <a:p>
                <a:r>
                  <a:rPr lang="en-US" dirty="0" smtClean="0"/>
                  <a:t>Low HB DWV Load</a:t>
                </a:r>
                <a:endParaRPr lang="en-US" dirty="0"/>
              </a:p>
            </p:txBody>
          </p:sp>
          <p:sp>
            <p:nvSpPr>
              <p:cNvPr id="12" name="TextBox 11"/>
              <p:cNvSpPr txBox="1"/>
              <p:nvPr/>
            </p:nvSpPr>
            <p:spPr>
              <a:xfrm>
                <a:off x="6655888" y="5542047"/>
                <a:ext cx="1549485" cy="369332"/>
              </a:xfrm>
              <a:prstGeom prst="rect">
                <a:avLst/>
              </a:prstGeom>
              <a:solidFill>
                <a:srgbClr val="FFFFFF"/>
              </a:solidFill>
            </p:spPr>
            <p:txBody>
              <a:bodyPr wrap="none" rtlCol="0">
                <a:spAutoFit/>
              </a:bodyPr>
              <a:lstStyle/>
              <a:p>
                <a:r>
                  <a:rPr lang="en-US" dirty="0" smtClean="0"/>
                  <a:t>No </a:t>
                </a:r>
                <a:r>
                  <a:rPr lang="en-US" dirty="0" err="1" smtClean="0"/>
                  <a:t>Apis</a:t>
                </a:r>
                <a:r>
                  <a:rPr lang="en-US" dirty="0" smtClean="0"/>
                  <a:t> Found</a:t>
                </a:r>
                <a:endParaRPr lang="en-US" dirty="0"/>
              </a:p>
            </p:txBody>
          </p:sp>
          <p:sp>
            <p:nvSpPr>
              <p:cNvPr id="13" name="TextBox 12"/>
              <p:cNvSpPr txBox="1"/>
              <p:nvPr/>
            </p:nvSpPr>
            <p:spPr>
              <a:xfrm>
                <a:off x="4473665" y="5949295"/>
                <a:ext cx="1041158" cy="369332"/>
              </a:xfrm>
              <a:prstGeom prst="rect">
                <a:avLst/>
              </a:prstGeom>
              <a:solidFill>
                <a:srgbClr val="FFFFFF"/>
              </a:solidFill>
            </p:spPr>
            <p:txBody>
              <a:bodyPr wrap="none" rtlCol="0">
                <a:spAutoFit/>
              </a:bodyPr>
              <a:lstStyle/>
              <a:p>
                <a:r>
                  <a:rPr lang="en-US" dirty="0" smtClean="0"/>
                  <a:t>Site Type</a:t>
                </a:r>
                <a:endParaRPr lang="en-US" dirty="0"/>
              </a:p>
            </p:txBody>
          </p:sp>
        </p:grpSp>
        <p:sp>
          <p:nvSpPr>
            <p:cNvPr id="2" name="TextBox 1"/>
            <p:cNvSpPr txBox="1"/>
            <p:nvPr/>
          </p:nvSpPr>
          <p:spPr>
            <a:xfrm rot="16200000">
              <a:off x="-1687734" y="3536312"/>
              <a:ext cx="4545020" cy="369332"/>
            </a:xfrm>
            <a:prstGeom prst="rect">
              <a:avLst/>
            </a:prstGeom>
            <a:solidFill>
              <a:schemeClr val="bg1"/>
            </a:solidFill>
          </p:spPr>
          <p:txBody>
            <a:bodyPr wrap="square" rtlCol="0">
              <a:spAutoFit/>
            </a:bodyPr>
            <a:lstStyle/>
            <a:p>
              <a:r>
                <a:rPr lang="en-US" dirty="0" smtClean="0"/>
                <a:t>0%            5%             10%           15%           20%           </a:t>
              </a:r>
              <a:endParaRPr lang="en-US" dirty="0"/>
            </a:p>
          </p:txBody>
        </p:sp>
      </p:grpSp>
      <p:sp>
        <p:nvSpPr>
          <p:cNvPr id="8" name="Rectangle 7"/>
          <p:cNvSpPr/>
          <p:nvPr/>
        </p:nvSpPr>
        <p:spPr>
          <a:xfrm>
            <a:off x="2267462" y="1398479"/>
            <a:ext cx="5042351" cy="7014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05716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1186745"/>
            <a:ext cx="8644031" cy="5262980"/>
          </a:xfrm>
          <a:prstGeom prst="rect">
            <a:avLst/>
          </a:prstGeom>
          <a:solidFill>
            <a:srgbClr val="FFFFFF"/>
          </a:solidFill>
        </p:spPr>
        <p:txBody>
          <a:bodyPr wrap="square" rtlCol="0">
            <a:spAutoFit/>
          </a:bodyPr>
          <a:lstStyle/>
          <a:p>
            <a:r>
              <a:rPr lang="en-US" sz="2800" dirty="0" smtClean="0"/>
              <a:t>Part I.</a:t>
            </a:r>
          </a:p>
          <a:p>
            <a:pPr marL="285750" indent="-285750">
              <a:buFont typeface="Arial"/>
              <a:buChar char="•"/>
            </a:pPr>
            <a:r>
              <a:rPr lang="en-US" sz="2800" dirty="0" smtClean="0"/>
              <a:t>What is the prevalence of RNA viruses in bumble bees</a:t>
            </a:r>
          </a:p>
          <a:p>
            <a:pPr lvl="3"/>
            <a:r>
              <a:rPr lang="en-US" sz="2800" b="1" dirty="0" smtClean="0"/>
              <a:t>BQCV is most common, followed by DWV</a:t>
            </a:r>
          </a:p>
          <a:p>
            <a:pPr marL="285750" indent="-285750">
              <a:buFont typeface="Arial"/>
              <a:buChar char="•"/>
            </a:pPr>
            <a:r>
              <a:rPr lang="en-US" sz="2800" dirty="0" smtClean="0"/>
              <a:t>Is there evidence for disease spillover from managed honey bees? </a:t>
            </a:r>
          </a:p>
          <a:p>
            <a:pPr lvl="3"/>
            <a:r>
              <a:rPr lang="en-US" sz="2800" b="1" dirty="0" smtClean="0"/>
              <a:t>Yes- bumble bees are more likely to be infected when caught near an apiary and when the apiary has high viral loads</a:t>
            </a:r>
          </a:p>
          <a:p>
            <a:r>
              <a:rPr lang="en-US" sz="2800" dirty="0"/>
              <a:t>Part II. </a:t>
            </a:r>
          </a:p>
          <a:p>
            <a:pPr marL="285750" indent="-285750">
              <a:buFont typeface="Arial"/>
              <a:buChar char="•"/>
            </a:pPr>
            <a:r>
              <a:rPr lang="en-US" sz="2800" dirty="0"/>
              <a:t>Can flowers act as bridges in disease transmission?</a:t>
            </a:r>
          </a:p>
          <a:p>
            <a:pPr lvl="3"/>
            <a:endParaRPr lang="en-US" sz="2800" b="1" dirty="0" smtClean="0"/>
          </a:p>
          <a:p>
            <a:endParaRPr lang="en-US" sz="2800" dirty="0"/>
          </a:p>
        </p:txBody>
      </p:sp>
      <p:sp>
        <p:nvSpPr>
          <p:cNvPr id="6" name="TextBox 5"/>
          <p:cNvSpPr txBox="1"/>
          <p:nvPr/>
        </p:nvSpPr>
        <p:spPr>
          <a:xfrm>
            <a:off x="2919255" y="644567"/>
            <a:ext cx="3064085" cy="523220"/>
          </a:xfrm>
          <a:prstGeom prst="rect">
            <a:avLst/>
          </a:prstGeom>
          <a:noFill/>
        </p:spPr>
        <p:txBody>
          <a:bodyPr wrap="none" rtlCol="0">
            <a:spAutoFit/>
          </a:bodyPr>
          <a:lstStyle/>
          <a:p>
            <a:r>
              <a:rPr lang="en-US" sz="2800" dirty="0" smtClean="0"/>
              <a:t>Research Questions</a:t>
            </a:r>
            <a:endParaRPr lang="en-US" sz="2800" dirty="0"/>
          </a:p>
        </p:txBody>
      </p:sp>
    </p:spTree>
    <p:extLst>
      <p:ext uri="{BB962C8B-B14F-4D97-AF65-F5344CB8AC3E}">
        <p14:creationId xmlns:p14="http://schemas.microsoft.com/office/powerpoint/2010/main" val="20728399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1186745"/>
            <a:ext cx="8644031" cy="5262980"/>
          </a:xfrm>
          <a:prstGeom prst="rect">
            <a:avLst/>
          </a:prstGeom>
          <a:solidFill>
            <a:srgbClr val="FFFFFF"/>
          </a:solidFill>
        </p:spPr>
        <p:txBody>
          <a:bodyPr wrap="square" rtlCol="0">
            <a:spAutoFit/>
          </a:bodyPr>
          <a:lstStyle/>
          <a:p>
            <a:r>
              <a:rPr lang="en-US" sz="2800" dirty="0" smtClean="0"/>
              <a:t>Part I.</a:t>
            </a:r>
          </a:p>
          <a:p>
            <a:pPr marL="285750" indent="-285750">
              <a:buFont typeface="Arial"/>
              <a:buChar char="•"/>
            </a:pPr>
            <a:r>
              <a:rPr lang="en-US" sz="2800" dirty="0" smtClean="0"/>
              <a:t>What is the prevalence of RNA viruses in bumble bees</a:t>
            </a:r>
          </a:p>
          <a:p>
            <a:pPr lvl="3"/>
            <a:r>
              <a:rPr lang="en-US" sz="2800" dirty="0" smtClean="0"/>
              <a:t>BQCV is most common, followed by DWV</a:t>
            </a:r>
          </a:p>
          <a:p>
            <a:pPr marL="285750" indent="-285750">
              <a:buFont typeface="Arial"/>
              <a:buChar char="•"/>
            </a:pPr>
            <a:r>
              <a:rPr lang="en-US" sz="2800" dirty="0" smtClean="0"/>
              <a:t>Is there evidence for disease spillover from managed honey bees? </a:t>
            </a:r>
          </a:p>
          <a:p>
            <a:pPr lvl="3"/>
            <a:r>
              <a:rPr lang="en-US" sz="2800" dirty="0" smtClean="0"/>
              <a:t>Yes- bumble bees are more likely to be infected when caught near an apiary and when the apiary has high viral loads</a:t>
            </a:r>
          </a:p>
          <a:p>
            <a:r>
              <a:rPr lang="en-US" sz="2800" dirty="0"/>
              <a:t>Part II. </a:t>
            </a:r>
          </a:p>
          <a:p>
            <a:pPr marL="285750" indent="-285750">
              <a:buFont typeface="Arial"/>
              <a:buChar char="•"/>
            </a:pPr>
            <a:r>
              <a:rPr lang="en-US" sz="2800" b="1" dirty="0"/>
              <a:t>Can flowers act as bridges in disease transmission?</a:t>
            </a:r>
          </a:p>
          <a:p>
            <a:pPr lvl="3"/>
            <a:endParaRPr lang="en-US" sz="2800" b="1" dirty="0" smtClean="0"/>
          </a:p>
          <a:p>
            <a:endParaRPr lang="en-US" sz="2800" dirty="0"/>
          </a:p>
        </p:txBody>
      </p:sp>
      <p:sp>
        <p:nvSpPr>
          <p:cNvPr id="6" name="TextBox 5"/>
          <p:cNvSpPr txBox="1"/>
          <p:nvPr/>
        </p:nvSpPr>
        <p:spPr>
          <a:xfrm>
            <a:off x="2919255" y="644567"/>
            <a:ext cx="3064085" cy="523220"/>
          </a:xfrm>
          <a:prstGeom prst="rect">
            <a:avLst/>
          </a:prstGeom>
          <a:noFill/>
        </p:spPr>
        <p:txBody>
          <a:bodyPr wrap="none" rtlCol="0">
            <a:spAutoFit/>
          </a:bodyPr>
          <a:lstStyle/>
          <a:p>
            <a:r>
              <a:rPr lang="en-US" sz="2800" dirty="0" smtClean="0"/>
              <a:t>Research Questions</a:t>
            </a:r>
            <a:endParaRPr lang="en-US" sz="2800" dirty="0"/>
          </a:p>
        </p:txBody>
      </p:sp>
    </p:spTree>
    <p:extLst>
      <p:ext uri="{BB962C8B-B14F-4D97-AF65-F5344CB8AC3E}">
        <p14:creationId xmlns:p14="http://schemas.microsoft.com/office/powerpoint/2010/main" val="41500121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198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1643" y="492105"/>
            <a:ext cx="2547238" cy="1910429"/>
          </a:xfrm>
          <a:prstGeom prst="rect">
            <a:avLst/>
          </a:prstGeom>
        </p:spPr>
      </p:pic>
      <p:pic>
        <p:nvPicPr>
          <p:cNvPr id="7" name="Picture 6" descr="IMG_693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8494" y="3106643"/>
            <a:ext cx="3325529" cy="3595195"/>
          </a:xfrm>
          <a:prstGeom prst="rect">
            <a:avLst/>
          </a:prstGeom>
        </p:spPr>
      </p:pic>
      <p:pic>
        <p:nvPicPr>
          <p:cNvPr id="8" name="Picture 7" descr="insects_bumblebee_rsz_wiki-522x40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3454" y="3882885"/>
            <a:ext cx="3511425" cy="2690747"/>
          </a:xfrm>
          <a:prstGeom prst="rect">
            <a:avLst/>
          </a:prstGeom>
        </p:spPr>
      </p:pic>
      <p:cxnSp>
        <p:nvCxnSpPr>
          <p:cNvPr id="9" name="Straight Arrow Connector 8"/>
          <p:cNvCxnSpPr/>
          <p:nvPr/>
        </p:nvCxnSpPr>
        <p:spPr>
          <a:xfrm flipV="1">
            <a:off x="3814023" y="1744123"/>
            <a:ext cx="1967620" cy="136252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923935" y="5195187"/>
            <a:ext cx="1189563" cy="18958"/>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94722" y="3282720"/>
            <a:ext cx="612517" cy="1200329"/>
          </a:xfrm>
          <a:prstGeom prst="rect">
            <a:avLst/>
          </a:prstGeom>
          <a:noFill/>
        </p:spPr>
        <p:txBody>
          <a:bodyPr wrap="none" rtlCol="0">
            <a:spAutoFit/>
          </a:bodyPr>
          <a:lstStyle/>
          <a:p>
            <a:r>
              <a:rPr lang="en-US" sz="7200" dirty="0" smtClean="0"/>
              <a:t>?</a:t>
            </a:r>
            <a:endParaRPr lang="en-US" sz="7200" dirty="0"/>
          </a:p>
        </p:txBody>
      </p:sp>
    </p:spTree>
    <p:extLst>
      <p:ext uri="{BB962C8B-B14F-4D97-AF65-F5344CB8AC3E}">
        <p14:creationId xmlns:p14="http://schemas.microsoft.com/office/powerpoint/2010/main" val="11415666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3" name="Picture 2" descr="IMG_50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01" y="417073"/>
            <a:ext cx="8110940" cy="6083205"/>
          </a:xfrm>
          <a:prstGeom prst="rect">
            <a:avLst/>
          </a:prstGeom>
        </p:spPr>
      </p:pic>
    </p:spTree>
    <p:extLst>
      <p:ext uri="{BB962C8B-B14F-4D97-AF65-F5344CB8AC3E}">
        <p14:creationId xmlns:p14="http://schemas.microsoft.com/office/powerpoint/2010/main" val="11415666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7" name="Picture 6" descr="IMG_7336.jpg"/>
          <p:cNvPicPr>
            <a:picLocks noChangeAspect="1"/>
          </p:cNvPicPr>
          <p:nvPr/>
        </p:nvPicPr>
        <p:blipFill rotWithShape="1">
          <a:blip r:embed="rId3" cstate="print">
            <a:extLst>
              <a:ext uri="{28A0092B-C50C-407E-A947-70E740481C1C}">
                <a14:useLocalDpi xmlns:a14="http://schemas.microsoft.com/office/drawing/2010/main" val="0"/>
              </a:ext>
            </a:extLst>
          </a:blip>
          <a:srcRect l="10671" t="5122" r="25952"/>
          <a:stretch/>
        </p:blipFill>
        <p:spPr>
          <a:xfrm>
            <a:off x="236211" y="1519897"/>
            <a:ext cx="3662859" cy="3655594"/>
          </a:xfrm>
          <a:prstGeom prst="rect">
            <a:avLst/>
          </a:prstGeom>
        </p:spPr>
      </p:pic>
      <p:pic>
        <p:nvPicPr>
          <p:cNvPr id="2" name="Picture 1" descr="IMG_507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799072" y="1146215"/>
            <a:ext cx="5644866" cy="4233649"/>
          </a:xfrm>
          <a:prstGeom prst="rect">
            <a:avLst/>
          </a:prstGeom>
        </p:spPr>
      </p:pic>
    </p:spTree>
    <p:extLst>
      <p:ext uri="{BB962C8B-B14F-4D97-AF65-F5344CB8AC3E}">
        <p14:creationId xmlns:p14="http://schemas.microsoft.com/office/powerpoint/2010/main" val="12509005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504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85" y="136074"/>
            <a:ext cx="4209143" cy="3156858"/>
          </a:xfrm>
          <a:prstGeom prst="rect">
            <a:avLst/>
          </a:prstGeom>
        </p:spPr>
      </p:pic>
      <p:pic>
        <p:nvPicPr>
          <p:cNvPr id="7" name="Picture 6" descr="IMG_504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143" y="190504"/>
            <a:ext cx="4136571" cy="3102428"/>
          </a:xfrm>
          <a:prstGeom prst="rect">
            <a:avLst/>
          </a:prstGeom>
        </p:spPr>
      </p:pic>
      <p:pic>
        <p:nvPicPr>
          <p:cNvPr id="8" name="Picture 7" descr="IMG_504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2571" y="3492501"/>
            <a:ext cx="4209143" cy="3156857"/>
          </a:xfrm>
          <a:prstGeom prst="rect">
            <a:avLst/>
          </a:prstGeom>
        </p:spPr>
      </p:pic>
    </p:spTree>
    <p:extLst>
      <p:ext uri="{BB962C8B-B14F-4D97-AF65-F5344CB8AC3E}">
        <p14:creationId xmlns:p14="http://schemas.microsoft.com/office/powerpoint/2010/main" val="42157144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7" name="Picture 6" descr="IMG_5093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74" y="2948857"/>
            <a:ext cx="4822654" cy="3616990"/>
          </a:xfrm>
          <a:prstGeom prst="rect">
            <a:avLst/>
          </a:prstGeom>
        </p:spPr>
      </p:pic>
      <p:pic>
        <p:nvPicPr>
          <p:cNvPr id="8" name="Picture 7" descr="IMG_5090 (1).JPG"/>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7000"/>
                    </a14:imgEffect>
                  </a14:imgLayer>
                </a14:imgProps>
              </a:ext>
              <a:ext uri="{28A0092B-C50C-407E-A947-70E740481C1C}">
                <a14:useLocalDpi xmlns:a14="http://schemas.microsoft.com/office/drawing/2010/main" val="0"/>
              </a:ext>
            </a:extLst>
          </a:blip>
          <a:srcRect/>
          <a:stretch/>
        </p:blipFill>
        <p:spPr>
          <a:xfrm rot="5400000">
            <a:off x="3456479" y="5014898"/>
            <a:ext cx="1849544" cy="1252354"/>
          </a:xfrm>
          <a:prstGeom prst="rect">
            <a:avLst/>
          </a:prstGeom>
        </p:spPr>
      </p:pic>
      <p:pic>
        <p:nvPicPr>
          <p:cNvPr id="9" name="Picture 8" descr="IMG_5053.JPG"/>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184774" y="161353"/>
            <a:ext cx="6326554" cy="2517304"/>
          </a:xfrm>
          <a:prstGeom prst="rect">
            <a:avLst/>
          </a:prstGeom>
        </p:spPr>
      </p:pic>
      <p:pic>
        <p:nvPicPr>
          <p:cNvPr id="12" name="Picture 11" descr="IMG_5094 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9049" y="3350473"/>
            <a:ext cx="3242393" cy="2431795"/>
          </a:xfrm>
          <a:prstGeom prst="rect">
            <a:avLst/>
          </a:prstGeom>
        </p:spPr>
      </p:pic>
      <p:pic>
        <p:nvPicPr>
          <p:cNvPr id="6" name="Picture 5" descr="IMG_5060.JPG"/>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242514" y="1163482"/>
            <a:ext cx="1268813" cy="1515175"/>
          </a:xfrm>
          <a:prstGeom prst="rect">
            <a:avLst/>
          </a:prstGeom>
        </p:spPr>
      </p:pic>
    </p:spTree>
    <p:extLst>
      <p:ext uri="{BB962C8B-B14F-4D97-AF65-F5344CB8AC3E}">
        <p14:creationId xmlns:p14="http://schemas.microsoft.com/office/powerpoint/2010/main" val="42157144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TextBox 5"/>
          <p:cNvSpPr txBox="1"/>
          <p:nvPr/>
        </p:nvSpPr>
        <p:spPr>
          <a:xfrm>
            <a:off x="1331547" y="282117"/>
            <a:ext cx="7488348" cy="461665"/>
          </a:xfrm>
          <a:prstGeom prst="rect">
            <a:avLst/>
          </a:prstGeom>
          <a:solidFill>
            <a:srgbClr val="FFFFFF"/>
          </a:solidFill>
        </p:spPr>
        <p:txBody>
          <a:bodyPr wrap="none" rtlCol="0">
            <a:spAutoFit/>
          </a:bodyPr>
          <a:lstStyle/>
          <a:p>
            <a:r>
              <a:rPr lang="en-US" sz="2400" dirty="0" smtClean="0"/>
              <a:t>Only Honey Bee + Bumble bee Visited Flowers Had Viruses</a:t>
            </a:r>
            <a:endParaRPr lang="en-US" sz="2400" dirty="0"/>
          </a:p>
        </p:txBody>
      </p:sp>
      <p:pic>
        <p:nvPicPr>
          <p:cNvPr id="2" name="Picture 1" descr="FlowersVirusAl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35" y="834067"/>
            <a:ext cx="8421820" cy="5924315"/>
          </a:xfrm>
          <a:prstGeom prst="rect">
            <a:avLst/>
          </a:prstGeom>
          <a:solidFill>
            <a:schemeClr val="bg1"/>
          </a:solidFill>
        </p:spPr>
      </p:pic>
    </p:spTree>
    <p:extLst>
      <p:ext uri="{BB962C8B-B14F-4D97-AF65-F5344CB8AC3E}">
        <p14:creationId xmlns:p14="http://schemas.microsoft.com/office/powerpoint/2010/main" val="1079251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2" name="TextBox 1"/>
          <p:cNvSpPr txBox="1"/>
          <p:nvPr/>
        </p:nvSpPr>
        <p:spPr>
          <a:xfrm>
            <a:off x="2587333" y="4656030"/>
            <a:ext cx="4127452" cy="523220"/>
          </a:xfrm>
          <a:prstGeom prst="rect">
            <a:avLst/>
          </a:prstGeom>
          <a:noFill/>
        </p:spPr>
        <p:txBody>
          <a:bodyPr wrap="none" rtlCol="0">
            <a:spAutoFit/>
          </a:bodyPr>
          <a:lstStyle/>
          <a:p>
            <a:r>
              <a:rPr lang="en-US" sz="2800" dirty="0" smtClean="0"/>
              <a:t>Does plant species matter?</a:t>
            </a:r>
          </a:p>
        </p:txBody>
      </p:sp>
      <p:pic>
        <p:nvPicPr>
          <p:cNvPr id="9" name="Picture 8" descr="IMG_5175.JPG"/>
          <p:cNvPicPr>
            <a:picLocks noChangeAspect="1"/>
          </p:cNvPicPr>
          <p:nvPr/>
        </p:nvPicPr>
        <p:blipFill rotWithShape="1">
          <a:blip r:embed="rId4">
            <a:extLst>
              <a:ext uri="{28A0092B-C50C-407E-A947-70E740481C1C}">
                <a14:useLocalDpi xmlns:a14="http://schemas.microsoft.com/office/drawing/2010/main" val="0"/>
              </a:ext>
            </a:extLst>
          </a:blip>
          <a:srcRect l="21146" t="11057" r="40632" b="30960"/>
          <a:stretch/>
        </p:blipFill>
        <p:spPr>
          <a:xfrm>
            <a:off x="155617" y="740701"/>
            <a:ext cx="2716059" cy="3090129"/>
          </a:xfrm>
          <a:prstGeom prst="rect">
            <a:avLst/>
          </a:prstGeom>
        </p:spPr>
      </p:pic>
      <p:pic>
        <p:nvPicPr>
          <p:cNvPr id="10" name="Picture 9" descr="IMG_5177.JPG"/>
          <p:cNvPicPr>
            <a:picLocks noChangeAspect="1"/>
          </p:cNvPicPr>
          <p:nvPr/>
        </p:nvPicPr>
        <p:blipFill rotWithShape="1">
          <a:blip r:embed="rId5">
            <a:extLst>
              <a:ext uri="{28A0092B-C50C-407E-A947-70E740481C1C}">
                <a14:useLocalDpi xmlns:a14="http://schemas.microsoft.com/office/drawing/2010/main" val="0"/>
              </a:ext>
            </a:extLst>
          </a:blip>
          <a:srcRect l="8293" t="24326" r="45063" b="17346"/>
          <a:stretch/>
        </p:blipFill>
        <p:spPr>
          <a:xfrm>
            <a:off x="3023326" y="740701"/>
            <a:ext cx="2931024" cy="2748886"/>
          </a:xfrm>
          <a:prstGeom prst="rect">
            <a:avLst/>
          </a:prstGeom>
        </p:spPr>
      </p:pic>
      <p:pic>
        <p:nvPicPr>
          <p:cNvPr id="11" name="Picture 10" descr="IMG_5181.JPG"/>
          <p:cNvPicPr>
            <a:picLocks noChangeAspect="1"/>
          </p:cNvPicPr>
          <p:nvPr/>
        </p:nvPicPr>
        <p:blipFill rotWithShape="1">
          <a:blip r:embed="rId6">
            <a:extLst>
              <a:ext uri="{28A0092B-C50C-407E-A947-70E740481C1C}">
                <a14:useLocalDpi xmlns:a14="http://schemas.microsoft.com/office/drawing/2010/main" val="0"/>
              </a:ext>
            </a:extLst>
          </a:blip>
          <a:srcRect l="49339" t="14927" r="4846" b="22322"/>
          <a:stretch/>
        </p:blipFill>
        <p:spPr>
          <a:xfrm>
            <a:off x="6095891" y="534851"/>
            <a:ext cx="2876391" cy="2954736"/>
          </a:xfrm>
          <a:prstGeom prst="rect">
            <a:avLst/>
          </a:prstGeom>
        </p:spPr>
      </p:pic>
    </p:spTree>
    <p:extLst>
      <p:ext uri="{BB962C8B-B14F-4D97-AF65-F5344CB8AC3E}">
        <p14:creationId xmlns:p14="http://schemas.microsoft.com/office/powerpoint/2010/main" val="17467051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8" name="Picture 7" descr="pollinator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855" y="1015685"/>
            <a:ext cx="7726378" cy="4793216"/>
          </a:xfrm>
          <a:prstGeom prst="rect">
            <a:avLst/>
          </a:prstGeom>
        </p:spPr>
      </p:pic>
      <p:sp>
        <p:nvSpPr>
          <p:cNvPr id="10" name="TextBox 9"/>
          <p:cNvSpPr txBox="1"/>
          <p:nvPr/>
        </p:nvSpPr>
        <p:spPr>
          <a:xfrm>
            <a:off x="7232322" y="5439569"/>
            <a:ext cx="1422911" cy="369332"/>
          </a:xfrm>
          <a:prstGeom prst="rect">
            <a:avLst/>
          </a:prstGeom>
          <a:noFill/>
        </p:spPr>
        <p:txBody>
          <a:bodyPr wrap="none" rtlCol="0">
            <a:spAutoFit/>
          </a:bodyPr>
          <a:lstStyle/>
          <a:p>
            <a:r>
              <a:rPr lang="en-US" dirty="0" smtClean="0">
                <a:solidFill>
                  <a:schemeClr val="bg1"/>
                </a:solidFill>
              </a:rPr>
              <a:t>Paul </a:t>
            </a:r>
            <a:r>
              <a:rPr lang="en-US" dirty="0" err="1" smtClean="0">
                <a:solidFill>
                  <a:schemeClr val="bg1"/>
                </a:solidFill>
              </a:rPr>
              <a:t>Mirocha</a:t>
            </a:r>
            <a:endParaRPr lang="en-US" dirty="0">
              <a:solidFill>
                <a:schemeClr val="bg1"/>
              </a:solidFill>
            </a:endParaRPr>
          </a:p>
        </p:txBody>
      </p:sp>
    </p:spTree>
    <p:extLst>
      <p:ext uri="{BB962C8B-B14F-4D97-AF65-F5344CB8AC3E}">
        <p14:creationId xmlns:p14="http://schemas.microsoft.com/office/powerpoint/2010/main" val="30671404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2" name="Picture 1" descr="VirusPlantSp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184" y="435063"/>
            <a:ext cx="8550920" cy="6015130"/>
          </a:xfrm>
          <a:prstGeom prst="rect">
            <a:avLst/>
          </a:prstGeom>
          <a:solidFill>
            <a:schemeClr val="bg1"/>
          </a:solidFill>
        </p:spPr>
      </p:pic>
    </p:spTree>
    <p:extLst>
      <p:ext uri="{BB962C8B-B14F-4D97-AF65-F5344CB8AC3E}">
        <p14:creationId xmlns:p14="http://schemas.microsoft.com/office/powerpoint/2010/main" val="35343803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777274"/>
            <a:ext cx="8378645" cy="6063199"/>
          </a:xfrm>
          <a:prstGeom prst="rect">
            <a:avLst/>
          </a:prstGeom>
          <a:solidFill>
            <a:srgbClr val="FFFFFF"/>
          </a:solidFill>
        </p:spPr>
        <p:txBody>
          <a:bodyPr wrap="square" rtlCol="0">
            <a:spAutoFit/>
          </a:bodyPr>
          <a:lstStyle/>
          <a:p>
            <a:r>
              <a:rPr lang="en-US" sz="2400" dirty="0" smtClean="0"/>
              <a:t>Part I.</a:t>
            </a:r>
          </a:p>
          <a:p>
            <a:pPr marL="285750" indent="-285750">
              <a:buFont typeface="Arial"/>
              <a:buChar char="•"/>
            </a:pPr>
            <a:r>
              <a:rPr lang="en-US" sz="2400" dirty="0" smtClean="0"/>
              <a:t>What is the prevalence of RNA viruses in bumble bees</a:t>
            </a:r>
          </a:p>
          <a:p>
            <a:pPr lvl="3"/>
            <a:r>
              <a:rPr lang="en-US" sz="2400" dirty="0" smtClean="0"/>
              <a:t>BQCV is most common, followed by DWV</a:t>
            </a:r>
          </a:p>
          <a:p>
            <a:pPr marL="285750" indent="-285750">
              <a:buFont typeface="Arial"/>
              <a:buChar char="•"/>
            </a:pPr>
            <a:r>
              <a:rPr lang="en-US" sz="2400" dirty="0" smtClean="0"/>
              <a:t>Is there evidence for disease spillover from managed honey bees? </a:t>
            </a:r>
          </a:p>
          <a:p>
            <a:pPr lvl="3"/>
            <a:r>
              <a:rPr lang="en-US" sz="2400" dirty="0" smtClean="0"/>
              <a:t>Yes- bumble bees are more likely to be infected when caught near an apiary and when the apiary has high viral loads</a:t>
            </a:r>
          </a:p>
          <a:p>
            <a:r>
              <a:rPr lang="en-US" sz="2800" dirty="0"/>
              <a:t>Part II. </a:t>
            </a:r>
          </a:p>
          <a:p>
            <a:pPr marL="285750" indent="-285750">
              <a:buFont typeface="Arial"/>
              <a:buChar char="•"/>
            </a:pPr>
            <a:r>
              <a:rPr lang="en-US" sz="2800" dirty="0" smtClean="0"/>
              <a:t>What is the role of flowers in </a:t>
            </a:r>
            <a:r>
              <a:rPr lang="en-US" sz="2800" dirty="0"/>
              <a:t>disease transmission</a:t>
            </a:r>
            <a:r>
              <a:rPr lang="en-US" sz="2800" dirty="0" smtClean="0"/>
              <a:t>?</a:t>
            </a:r>
          </a:p>
          <a:p>
            <a:r>
              <a:rPr lang="en-US" sz="2800" b="1" dirty="0"/>
              <a:t>	</a:t>
            </a:r>
            <a:r>
              <a:rPr lang="en-US" sz="2800" b="1" dirty="0" smtClean="0"/>
              <a:t>		Bees can deposit viruses on flowers</a:t>
            </a:r>
          </a:p>
          <a:p>
            <a:r>
              <a:rPr lang="en-US" sz="2800" b="1" dirty="0"/>
              <a:t>	</a:t>
            </a:r>
            <a:r>
              <a:rPr lang="en-US" sz="2800" b="1" dirty="0" smtClean="0"/>
              <a:t>		Plant species and virus matter!</a:t>
            </a:r>
          </a:p>
          <a:p>
            <a:r>
              <a:rPr lang="en-US" sz="2800" b="1" dirty="0" smtClean="0"/>
              <a:t>			</a:t>
            </a:r>
          </a:p>
          <a:p>
            <a:pPr lvl="3"/>
            <a:endParaRPr lang="en-US" sz="2800" b="1" dirty="0" smtClean="0"/>
          </a:p>
          <a:p>
            <a:endParaRPr lang="en-US" sz="2800" dirty="0"/>
          </a:p>
        </p:txBody>
      </p:sp>
      <p:sp>
        <p:nvSpPr>
          <p:cNvPr id="6" name="TextBox 5"/>
          <p:cNvSpPr txBox="1"/>
          <p:nvPr/>
        </p:nvSpPr>
        <p:spPr>
          <a:xfrm>
            <a:off x="2919255" y="216137"/>
            <a:ext cx="3064085" cy="523220"/>
          </a:xfrm>
          <a:prstGeom prst="rect">
            <a:avLst/>
          </a:prstGeom>
          <a:noFill/>
        </p:spPr>
        <p:txBody>
          <a:bodyPr wrap="none" rtlCol="0">
            <a:spAutoFit/>
          </a:bodyPr>
          <a:lstStyle/>
          <a:p>
            <a:r>
              <a:rPr lang="en-US" sz="2800" dirty="0" smtClean="0"/>
              <a:t>Research Questions</a:t>
            </a:r>
            <a:endParaRPr lang="en-US" sz="2800" dirty="0"/>
          </a:p>
        </p:txBody>
      </p:sp>
    </p:spTree>
    <p:extLst>
      <p:ext uri="{BB962C8B-B14F-4D97-AF65-F5344CB8AC3E}">
        <p14:creationId xmlns:p14="http://schemas.microsoft.com/office/powerpoint/2010/main" val="224163783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3" name="Picture 2" descr="IMG_5175.JPG"/>
          <p:cNvPicPr>
            <a:picLocks noChangeAspect="1"/>
          </p:cNvPicPr>
          <p:nvPr/>
        </p:nvPicPr>
        <p:blipFill rotWithShape="1">
          <a:blip r:embed="rId4">
            <a:extLst>
              <a:ext uri="{28A0092B-C50C-407E-A947-70E740481C1C}">
                <a14:useLocalDpi xmlns:a14="http://schemas.microsoft.com/office/drawing/2010/main" val="0"/>
              </a:ext>
            </a:extLst>
          </a:blip>
          <a:srcRect l="21146" t="11057" r="40632" b="30960"/>
          <a:stretch/>
        </p:blipFill>
        <p:spPr>
          <a:xfrm>
            <a:off x="155617" y="740701"/>
            <a:ext cx="2716059" cy="3090129"/>
          </a:xfrm>
          <a:prstGeom prst="rect">
            <a:avLst/>
          </a:prstGeom>
        </p:spPr>
      </p:pic>
      <p:pic>
        <p:nvPicPr>
          <p:cNvPr id="6" name="Picture 5" descr="IMG_5177.JPG"/>
          <p:cNvPicPr>
            <a:picLocks noChangeAspect="1"/>
          </p:cNvPicPr>
          <p:nvPr/>
        </p:nvPicPr>
        <p:blipFill rotWithShape="1">
          <a:blip r:embed="rId5">
            <a:extLst>
              <a:ext uri="{28A0092B-C50C-407E-A947-70E740481C1C}">
                <a14:useLocalDpi xmlns:a14="http://schemas.microsoft.com/office/drawing/2010/main" val="0"/>
              </a:ext>
            </a:extLst>
          </a:blip>
          <a:srcRect l="8293" t="24326" r="45063" b="17346"/>
          <a:stretch/>
        </p:blipFill>
        <p:spPr>
          <a:xfrm>
            <a:off x="3023326" y="740701"/>
            <a:ext cx="2931024" cy="2748886"/>
          </a:xfrm>
          <a:prstGeom prst="rect">
            <a:avLst/>
          </a:prstGeom>
        </p:spPr>
      </p:pic>
      <p:pic>
        <p:nvPicPr>
          <p:cNvPr id="7" name="Picture 6" descr="IMG_5181.JPG"/>
          <p:cNvPicPr>
            <a:picLocks noChangeAspect="1"/>
          </p:cNvPicPr>
          <p:nvPr/>
        </p:nvPicPr>
        <p:blipFill rotWithShape="1">
          <a:blip r:embed="rId6">
            <a:extLst>
              <a:ext uri="{28A0092B-C50C-407E-A947-70E740481C1C}">
                <a14:useLocalDpi xmlns:a14="http://schemas.microsoft.com/office/drawing/2010/main" val="0"/>
              </a:ext>
            </a:extLst>
          </a:blip>
          <a:srcRect l="49339" t="14927" r="4846" b="22322"/>
          <a:stretch/>
        </p:blipFill>
        <p:spPr>
          <a:xfrm>
            <a:off x="6095891" y="534851"/>
            <a:ext cx="2876391" cy="2954736"/>
          </a:xfrm>
          <a:prstGeom prst="rect">
            <a:avLst/>
          </a:prstGeom>
        </p:spPr>
      </p:pic>
      <p:sp>
        <p:nvSpPr>
          <p:cNvPr id="2" name="TextBox 1"/>
          <p:cNvSpPr txBox="1"/>
          <p:nvPr/>
        </p:nvSpPr>
        <p:spPr>
          <a:xfrm>
            <a:off x="417037" y="4031850"/>
            <a:ext cx="8264905" cy="1938992"/>
          </a:xfrm>
          <a:prstGeom prst="rect">
            <a:avLst/>
          </a:prstGeom>
          <a:solidFill>
            <a:srgbClr val="FFFFFF"/>
          </a:solidFill>
        </p:spPr>
        <p:txBody>
          <a:bodyPr wrap="square" rtlCol="0">
            <a:spAutoFit/>
          </a:bodyPr>
          <a:lstStyle/>
          <a:p>
            <a:r>
              <a:rPr lang="en-US" sz="2400" dirty="0" smtClean="0"/>
              <a:t>Questions for future work</a:t>
            </a:r>
            <a:r>
              <a:rPr lang="mr-IN" sz="2400" dirty="0" smtClean="0"/>
              <a:t>…</a:t>
            </a:r>
            <a:endParaRPr lang="en-US" sz="2400" dirty="0" smtClean="0"/>
          </a:p>
          <a:p>
            <a:pPr marL="342900" indent="-342900">
              <a:buFont typeface="Arial"/>
              <a:buChar char="•"/>
            </a:pPr>
            <a:r>
              <a:rPr lang="en-US" sz="2400" dirty="0"/>
              <a:t>Can bees become infected after visiting an infected flower</a:t>
            </a:r>
            <a:r>
              <a:rPr lang="en-US" sz="2400" dirty="0" smtClean="0"/>
              <a:t>?</a:t>
            </a:r>
          </a:p>
          <a:p>
            <a:pPr marL="285750" indent="-285750">
              <a:buFont typeface="Arial"/>
              <a:buChar char="•"/>
            </a:pPr>
            <a:r>
              <a:rPr lang="en-US" sz="2400" dirty="0" smtClean="0"/>
              <a:t>Are there differences in how viruses are shed?</a:t>
            </a:r>
          </a:p>
          <a:p>
            <a:r>
              <a:rPr lang="en-US" sz="2400" dirty="0"/>
              <a:t>	</a:t>
            </a:r>
            <a:r>
              <a:rPr lang="en-US" sz="2400" dirty="0" smtClean="0"/>
              <a:t> (Fecally vs. Orally)</a:t>
            </a:r>
          </a:p>
          <a:p>
            <a:pPr marL="285750" indent="-285750">
              <a:buFont typeface="Arial"/>
              <a:buChar char="•"/>
            </a:pPr>
            <a:r>
              <a:rPr lang="en-US" sz="2400" dirty="0" smtClean="0"/>
              <a:t>Does floral morphology matter?</a:t>
            </a:r>
          </a:p>
        </p:txBody>
      </p:sp>
    </p:spTree>
    <p:extLst>
      <p:ext uri="{BB962C8B-B14F-4D97-AF65-F5344CB8AC3E}">
        <p14:creationId xmlns:p14="http://schemas.microsoft.com/office/powerpoint/2010/main" val="236526424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2" name="TextBox 1"/>
          <p:cNvSpPr txBox="1"/>
          <p:nvPr/>
        </p:nvSpPr>
        <p:spPr>
          <a:xfrm>
            <a:off x="492862" y="1396627"/>
            <a:ext cx="8264905" cy="4278094"/>
          </a:xfrm>
          <a:prstGeom prst="rect">
            <a:avLst/>
          </a:prstGeom>
          <a:solidFill>
            <a:srgbClr val="FFFFFF"/>
          </a:solidFill>
        </p:spPr>
        <p:txBody>
          <a:bodyPr wrap="square" rtlCol="0">
            <a:spAutoFit/>
          </a:bodyPr>
          <a:lstStyle/>
          <a:p>
            <a:r>
              <a:rPr lang="en-US" sz="3200" dirty="0" smtClean="0"/>
              <a:t>Implications</a:t>
            </a:r>
            <a:r>
              <a:rPr lang="mr-IN" sz="3200" dirty="0" smtClean="0"/>
              <a:t>…</a:t>
            </a:r>
            <a:endParaRPr lang="en-US" sz="3200" dirty="0" smtClean="0"/>
          </a:p>
          <a:p>
            <a:endParaRPr lang="en-US" sz="2400" dirty="0"/>
          </a:p>
          <a:p>
            <a:r>
              <a:rPr lang="en-US" sz="2400" dirty="0"/>
              <a:t>BQCV is common in bumble bees and its effects should be </a:t>
            </a:r>
            <a:r>
              <a:rPr lang="en-US" sz="2400" dirty="0" smtClean="0"/>
              <a:t>studied</a:t>
            </a:r>
          </a:p>
          <a:p>
            <a:endParaRPr lang="en-US" sz="2400" dirty="0"/>
          </a:p>
          <a:p>
            <a:r>
              <a:rPr lang="en-US" sz="2400" dirty="0" smtClean="0"/>
              <a:t>Reducing honey bee viral loads (mite management) could lessen spillover of DWV</a:t>
            </a:r>
          </a:p>
          <a:p>
            <a:endParaRPr lang="en-US" sz="2400" dirty="0"/>
          </a:p>
          <a:p>
            <a:endParaRPr lang="en-US" sz="2400" dirty="0"/>
          </a:p>
          <a:p>
            <a:r>
              <a:rPr lang="en-US" sz="2400" dirty="0" smtClean="0"/>
              <a:t>Recommendations for  ‘pollinator friendly’ habitat</a:t>
            </a:r>
            <a:endParaRPr lang="en-US" sz="2400" dirty="0"/>
          </a:p>
          <a:p>
            <a:endParaRPr lang="en-US" sz="2400" dirty="0"/>
          </a:p>
        </p:txBody>
      </p:sp>
    </p:spTree>
    <p:extLst>
      <p:ext uri="{BB962C8B-B14F-4D97-AF65-F5344CB8AC3E}">
        <p14:creationId xmlns:p14="http://schemas.microsoft.com/office/powerpoint/2010/main" val="41748263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Content Placeholder 2"/>
          <p:cNvSpPr txBox="1">
            <a:spLocks/>
          </p:cNvSpPr>
          <p:nvPr/>
        </p:nvSpPr>
        <p:spPr>
          <a:xfrm>
            <a:off x="435566" y="667836"/>
            <a:ext cx="4114800" cy="5853061"/>
          </a:xfrm>
          <a:prstGeom prst="rect">
            <a:avLst/>
          </a:prstGeom>
        </p:spPr>
        <p:txBody>
          <a:bodyPr vert="horz" lIns="91440" tIns="45720" rIns="91440" bIns="45720" rtlCol="0">
            <a:normAutofit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3100" dirty="0" smtClean="0">
                <a:solidFill>
                  <a:srgbClr val="000000"/>
                </a:solidFill>
              </a:rPr>
              <a:t>Contributors </a:t>
            </a:r>
            <a:r>
              <a:rPr lang="en-US" sz="3100" dirty="0" smtClean="0">
                <a:solidFill>
                  <a:srgbClr val="000000"/>
                </a:solidFill>
              </a:rPr>
              <a:t>&amp; Collaborators</a:t>
            </a:r>
          </a:p>
          <a:p>
            <a:pPr algn="l"/>
            <a:r>
              <a:rPr lang="en-US" sz="2400" dirty="0" smtClean="0">
                <a:solidFill>
                  <a:srgbClr val="000000"/>
                </a:solidFill>
              </a:rPr>
              <a:t>Alex </a:t>
            </a:r>
            <a:r>
              <a:rPr lang="en-US" sz="2400" dirty="0" smtClean="0">
                <a:solidFill>
                  <a:srgbClr val="000000"/>
                </a:solidFill>
              </a:rPr>
              <a:t>Burnham</a:t>
            </a:r>
          </a:p>
          <a:p>
            <a:pPr algn="l"/>
            <a:r>
              <a:rPr lang="en-US" sz="2400" dirty="0" smtClean="0">
                <a:solidFill>
                  <a:srgbClr val="000000"/>
                </a:solidFill>
              </a:rPr>
              <a:t>Vermont Beekeepers</a:t>
            </a:r>
            <a:endParaRPr lang="en-US" sz="2400" dirty="0" smtClean="0">
              <a:solidFill>
                <a:srgbClr val="000000"/>
              </a:solidFill>
            </a:endParaRPr>
          </a:p>
          <a:p>
            <a:pPr algn="l"/>
            <a:r>
              <a:rPr lang="en-US" sz="2400" dirty="0" smtClean="0">
                <a:solidFill>
                  <a:srgbClr val="000000"/>
                </a:solidFill>
              </a:rPr>
              <a:t>Leif Richardson</a:t>
            </a:r>
          </a:p>
          <a:p>
            <a:pPr algn="l"/>
            <a:r>
              <a:rPr lang="en-US" sz="2400" dirty="0" smtClean="0">
                <a:solidFill>
                  <a:srgbClr val="000000"/>
                </a:solidFill>
              </a:rPr>
              <a:t>Melanie </a:t>
            </a:r>
            <a:r>
              <a:rPr lang="en-US" sz="2400" dirty="0" err="1" smtClean="0">
                <a:solidFill>
                  <a:srgbClr val="000000"/>
                </a:solidFill>
              </a:rPr>
              <a:t>Kazenel</a:t>
            </a:r>
            <a:endParaRPr lang="en-US" sz="2400" dirty="0" smtClean="0">
              <a:solidFill>
                <a:srgbClr val="000000"/>
              </a:solidFill>
            </a:endParaRPr>
          </a:p>
          <a:p>
            <a:pPr algn="l"/>
            <a:r>
              <a:rPr lang="en-US" sz="2400" dirty="0" smtClean="0">
                <a:solidFill>
                  <a:srgbClr val="000000"/>
                </a:solidFill>
              </a:rPr>
              <a:t>Anna Smith &amp; Caitlin </a:t>
            </a:r>
            <a:r>
              <a:rPr lang="en-US" sz="2400" dirty="0" err="1" smtClean="0">
                <a:solidFill>
                  <a:srgbClr val="000000"/>
                </a:solidFill>
              </a:rPr>
              <a:t>Danehy</a:t>
            </a:r>
            <a:endParaRPr lang="en-US" sz="2400" dirty="0" smtClean="0">
              <a:solidFill>
                <a:srgbClr val="000000"/>
              </a:solidFill>
            </a:endParaRPr>
          </a:p>
          <a:p>
            <a:pPr algn="l"/>
            <a:r>
              <a:rPr lang="en-US" sz="2400" dirty="0" smtClean="0">
                <a:solidFill>
                  <a:srgbClr val="000000"/>
                </a:solidFill>
              </a:rPr>
              <a:t>Andrew Nguyen</a:t>
            </a:r>
          </a:p>
          <a:p>
            <a:pPr algn="l"/>
            <a:r>
              <a:rPr lang="en-US" sz="2400" dirty="0" smtClean="0">
                <a:solidFill>
                  <a:srgbClr val="000000"/>
                </a:solidFill>
              </a:rPr>
              <a:t>Edward </a:t>
            </a:r>
            <a:r>
              <a:rPr lang="en-US" sz="2400" dirty="0" smtClean="0">
                <a:solidFill>
                  <a:srgbClr val="000000"/>
                </a:solidFill>
              </a:rPr>
              <a:t>Alger</a:t>
            </a:r>
          </a:p>
          <a:p>
            <a:pPr algn="l"/>
            <a:r>
              <a:rPr lang="en-US" sz="2400" dirty="0">
                <a:solidFill>
                  <a:srgbClr val="000000"/>
                </a:solidFill>
              </a:rPr>
              <a:t>Alison Brody</a:t>
            </a:r>
          </a:p>
          <a:p>
            <a:pPr algn="l"/>
            <a:r>
              <a:rPr lang="en-US" sz="2400" dirty="0">
                <a:solidFill>
                  <a:srgbClr val="000000"/>
                </a:solidFill>
              </a:rPr>
              <a:t>Joseph </a:t>
            </a:r>
            <a:r>
              <a:rPr lang="en-US" sz="2400" dirty="0" err="1">
                <a:solidFill>
                  <a:schemeClr val="tx1"/>
                </a:solidFill>
              </a:rPr>
              <a:t>Schall</a:t>
            </a:r>
            <a:endParaRPr lang="en-US" sz="2400" dirty="0">
              <a:solidFill>
                <a:schemeClr val="tx1"/>
              </a:solidFill>
            </a:endParaRPr>
          </a:p>
          <a:p>
            <a:pPr algn="l"/>
            <a:r>
              <a:rPr lang="en-US" sz="2400" dirty="0">
                <a:solidFill>
                  <a:srgbClr val="000000"/>
                </a:solidFill>
              </a:rPr>
              <a:t>Sara Helms </a:t>
            </a:r>
            <a:r>
              <a:rPr lang="en-US" sz="2400" dirty="0" err="1">
                <a:solidFill>
                  <a:srgbClr val="000000"/>
                </a:solidFill>
              </a:rPr>
              <a:t>Cahan</a:t>
            </a:r>
            <a:endParaRPr lang="en-US" sz="2400" dirty="0">
              <a:solidFill>
                <a:srgbClr val="000000"/>
              </a:solidFill>
            </a:endParaRPr>
          </a:p>
          <a:p>
            <a:pPr algn="l"/>
            <a:r>
              <a:rPr lang="en-US" sz="2400" dirty="0">
                <a:solidFill>
                  <a:srgbClr val="000000"/>
                </a:solidFill>
              </a:rPr>
              <a:t>Taylor Ricketts</a:t>
            </a:r>
          </a:p>
          <a:p>
            <a:pPr algn="l"/>
            <a:endParaRPr lang="en-US" sz="2400" dirty="0" smtClean="0">
              <a:solidFill>
                <a:srgbClr val="000000"/>
              </a:solidFill>
            </a:endParaRPr>
          </a:p>
          <a:p>
            <a:endParaRPr lang="en-US" sz="2400" dirty="0">
              <a:solidFill>
                <a:srgbClr val="FFFFFF"/>
              </a:solidFill>
            </a:endParaRPr>
          </a:p>
        </p:txBody>
      </p:sp>
      <p:pic>
        <p:nvPicPr>
          <p:cNvPr id="7" name="Picture 6"/>
          <p:cNvPicPr>
            <a:picLocks noChangeAspect="1"/>
          </p:cNvPicPr>
          <p:nvPr/>
        </p:nvPicPr>
        <p:blipFill>
          <a:blip r:embed="rId3"/>
          <a:stretch>
            <a:fillRect/>
          </a:stretch>
        </p:blipFill>
        <p:spPr>
          <a:xfrm>
            <a:off x="5708252" y="3104106"/>
            <a:ext cx="1707934" cy="1252484"/>
          </a:xfrm>
          <a:prstGeom prst="rect">
            <a:avLst/>
          </a:prstGeom>
        </p:spPr>
      </p:pic>
      <p:pic>
        <p:nvPicPr>
          <p:cNvPr id="8" name="Picture 7"/>
          <p:cNvPicPr>
            <a:picLocks noChangeAspect="1"/>
          </p:cNvPicPr>
          <p:nvPr/>
        </p:nvPicPr>
        <p:blipFill>
          <a:blip r:embed="rId4"/>
          <a:stretch>
            <a:fillRect/>
          </a:stretch>
        </p:blipFill>
        <p:spPr>
          <a:xfrm>
            <a:off x="5747871" y="4522312"/>
            <a:ext cx="1707934" cy="527907"/>
          </a:xfrm>
          <a:prstGeom prst="rect">
            <a:avLst/>
          </a:prstGeom>
        </p:spPr>
      </p:pic>
      <p:pic>
        <p:nvPicPr>
          <p:cNvPr id="9" name="Picture 8"/>
          <p:cNvPicPr>
            <a:picLocks noChangeAspect="1"/>
          </p:cNvPicPr>
          <p:nvPr/>
        </p:nvPicPr>
        <p:blipFill>
          <a:blip r:embed="rId5"/>
          <a:stretch>
            <a:fillRect/>
          </a:stretch>
        </p:blipFill>
        <p:spPr>
          <a:xfrm>
            <a:off x="4670686" y="3413004"/>
            <a:ext cx="963019" cy="1735550"/>
          </a:xfrm>
          <a:prstGeom prst="rect">
            <a:avLst/>
          </a:prstGeom>
        </p:spPr>
      </p:pic>
      <p:pic>
        <p:nvPicPr>
          <p:cNvPr id="10" name="Picture 9"/>
          <p:cNvPicPr>
            <a:picLocks noChangeAspect="1"/>
          </p:cNvPicPr>
          <p:nvPr/>
        </p:nvPicPr>
        <p:blipFill>
          <a:blip r:embed="rId6"/>
          <a:stretch>
            <a:fillRect/>
          </a:stretch>
        </p:blipFill>
        <p:spPr>
          <a:xfrm>
            <a:off x="4806416" y="5349171"/>
            <a:ext cx="3896794" cy="71910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81574" y="356787"/>
            <a:ext cx="1820893" cy="1820893"/>
          </a:xfrm>
          <a:prstGeom prst="rect">
            <a:avLst/>
          </a:prstGeom>
        </p:spPr>
      </p:pic>
      <p:pic>
        <p:nvPicPr>
          <p:cNvPr id="12" name="Picture 11"/>
          <p:cNvPicPr>
            <a:picLocks noChangeAspect="1"/>
          </p:cNvPicPr>
          <p:nvPr/>
        </p:nvPicPr>
        <p:blipFill>
          <a:blip r:embed="rId8"/>
          <a:stretch>
            <a:fillRect/>
          </a:stretch>
        </p:blipFill>
        <p:spPr>
          <a:xfrm>
            <a:off x="4755914" y="2177680"/>
            <a:ext cx="828664" cy="1081407"/>
          </a:xfrm>
          <a:prstGeom prst="rect">
            <a:avLst/>
          </a:prstGeom>
        </p:spPr>
      </p:pic>
      <p:sp>
        <p:nvSpPr>
          <p:cNvPr id="13" name="TextBox 12"/>
          <p:cNvSpPr txBox="1"/>
          <p:nvPr/>
        </p:nvSpPr>
        <p:spPr>
          <a:xfrm>
            <a:off x="5633705" y="2349052"/>
            <a:ext cx="2844311" cy="646331"/>
          </a:xfrm>
          <a:prstGeom prst="rect">
            <a:avLst/>
          </a:prstGeom>
          <a:solidFill>
            <a:srgbClr val="FFFFFF"/>
          </a:solidFill>
        </p:spPr>
        <p:txBody>
          <a:bodyPr wrap="none" rtlCol="0">
            <a:spAutoFit/>
          </a:bodyPr>
          <a:lstStyle/>
          <a:p>
            <a:r>
              <a:rPr lang="en-US" dirty="0" err="1" smtClean="0">
                <a:solidFill>
                  <a:srgbClr val="000000"/>
                </a:solidFill>
              </a:rPr>
              <a:t>Fabri</a:t>
            </a:r>
            <a:r>
              <a:rPr lang="en-US" dirty="0" smtClean="0">
                <a:solidFill>
                  <a:srgbClr val="000000"/>
                </a:solidFill>
              </a:rPr>
              <a:t> </a:t>
            </a:r>
            <a:r>
              <a:rPr lang="en-US" dirty="0" err="1" smtClean="0">
                <a:solidFill>
                  <a:srgbClr val="000000"/>
                </a:solidFill>
              </a:rPr>
              <a:t>Fialho</a:t>
            </a:r>
            <a:r>
              <a:rPr lang="en-US" dirty="0" smtClean="0">
                <a:solidFill>
                  <a:srgbClr val="000000"/>
                </a:solidFill>
              </a:rPr>
              <a:t> Research Award</a:t>
            </a:r>
          </a:p>
          <a:p>
            <a:r>
              <a:rPr lang="en-US" dirty="0" smtClean="0">
                <a:solidFill>
                  <a:srgbClr val="000000"/>
                </a:solidFill>
              </a:rPr>
              <a:t>Ronald </a:t>
            </a:r>
            <a:r>
              <a:rPr lang="en-US" dirty="0" err="1" smtClean="0">
                <a:solidFill>
                  <a:srgbClr val="000000"/>
                </a:solidFill>
              </a:rPr>
              <a:t>Suiter</a:t>
            </a:r>
            <a:r>
              <a:rPr lang="en-US" dirty="0" smtClean="0">
                <a:solidFill>
                  <a:srgbClr val="000000"/>
                </a:solidFill>
              </a:rPr>
              <a:t> Travel Prize</a:t>
            </a:r>
          </a:p>
        </p:txBody>
      </p:sp>
      <p:pic>
        <p:nvPicPr>
          <p:cNvPr id="14" name="Picture 13" descr="imgr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5412" y="590756"/>
            <a:ext cx="1781548" cy="1586924"/>
          </a:xfrm>
          <a:prstGeom prst="rect">
            <a:avLst/>
          </a:prstGeom>
        </p:spPr>
      </p:pic>
      <p:pic>
        <p:nvPicPr>
          <p:cNvPr id="15" name="Picture 14"/>
          <p:cNvPicPr>
            <a:picLocks noChangeAspect="1"/>
          </p:cNvPicPr>
          <p:nvPr/>
        </p:nvPicPr>
        <p:blipFill>
          <a:blip r:embed="rId10"/>
          <a:stretch>
            <a:fillRect/>
          </a:stretch>
        </p:blipFill>
        <p:spPr>
          <a:xfrm>
            <a:off x="7569676" y="3631027"/>
            <a:ext cx="1481558" cy="1039480"/>
          </a:xfrm>
          <a:prstGeom prst="rect">
            <a:avLst/>
          </a:prstGeom>
        </p:spPr>
      </p:pic>
    </p:spTree>
    <p:extLst>
      <p:ext uri="{BB962C8B-B14F-4D97-AF65-F5344CB8AC3E}">
        <p14:creationId xmlns:p14="http://schemas.microsoft.com/office/powerpoint/2010/main" val="38181340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7" name="Picture 6" descr="IMG_1992.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365" y="199623"/>
            <a:ext cx="4481181" cy="6517392"/>
          </a:xfrm>
          <a:prstGeom prst="rect">
            <a:avLst/>
          </a:prstGeom>
        </p:spPr>
      </p:pic>
    </p:spTree>
    <p:extLst>
      <p:ext uri="{BB962C8B-B14F-4D97-AF65-F5344CB8AC3E}">
        <p14:creationId xmlns:p14="http://schemas.microsoft.com/office/powerpoint/2010/main" val="9477913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sschart2016-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541" y="802597"/>
            <a:ext cx="6775494" cy="5397810"/>
          </a:xfrm>
          <a:prstGeom prst="rect">
            <a:avLst/>
          </a:prstGeom>
        </p:spPr>
      </p:pic>
    </p:spTree>
    <p:extLst>
      <p:ext uri="{BB962C8B-B14F-4D97-AF65-F5344CB8AC3E}">
        <p14:creationId xmlns:p14="http://schemas.microsoft.com/office/powerpoint/2010/main" val="4109079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a:blip r:embed="rId3"/>
          <a:stretch>
            <a:fillRect/>
          </a:stretch>
        </p:blipFill>
        <p:spPr>
          <a:xfrm>
            <a:off x="38100" y="1864559"/>
            <a:ext cx="9067800" cy="1752600"/>
          </a:xfrm>
          <a:prstGeom prst="rect">
            <a:avLst/>
          </a:prstGeom>
        </p:spPr>
      </p:pic>
      <p:grpSp>
        <p:nvGrpSpPr>
          <p:cNvPr id="7" name="Group 6"/>
          <p:cNvGrpSpPr/>
          <p:nvPr/>
        </p:nvGrpSpPr>
        <p:grpSpPr>
          <a:xfrm>
            <a:off x="457200" y="4015661"/>
            <a:ext cx="2542219" cy="2256301"/>
            <a:chOff x="424154" y="4519983"/>
            <a:chExt cx="2109563" cy="1781734"/>
          </a:xfrm>
        </p:grpSpPr>
        <p:pic>
          <p:nvPicPr>
            <p:cNvPr id="8" name="Picture 7" descr="Bombus_affinis.jpg"/>
            <p:cNvPicPr>
              <a:picLocks noChangeAspect="1"/>
            </p:cNvPicPr>
            <p:nvPr/>
          </p:nvPicPr>
          <p:blipFill rotWithShape="1">
            <a:blip r:embed="rId4" cstate="print">
              <a:extLst>
                <a:ext uri="{28A0092B-C50C-407E-A947-70E740481C1C}">
                  <a14:useLocalDpi xmlns:a14="http://schemas.microsoft.com/office/drawing/2010/main" val="0"/>
                </a:ext>
              </a:extLst>
            </a:blip>
            <a:srcRect r="51138"/>
            <a:stretch/>
          </p:blipFill>
          <p:spPr>
            <a:xfrm>
              <a:off x="424154" y="4519983"/>
              <a:ext cx="2109563" cy="1751979"/>
            </a:xfrm>
            <a:prstGeom prst="rect">
              <a:avLst/>
            </a:prstGeom>
          </p:spPr>
        </p:pic>
        <p:sp>
          <p:nvSpPr>
            <p:cNvPr id="9" name="TextBox 8"/>
            <p:cNvSpPr txBox="1"/>
            <p:nvPr/>
          </p:nvSpPr>
          <p:spPr>
            <a:xfrm>
              <a:off x="424154" y="6024718"/>
              <a:ext cx="1518640" cy="276999"/>
            </a:xfrm>
            <a:prstGeom prst="rect">
              <a:avLst/>
            </a:prstGeom>
            <a:noFill/>
          </p:spPr>
          <p:txBody>
            <a:bodyPr wrap="none" rtlCol="0">
              <a:spAutoFit/>
            </a:bodyPr>
            <a:lstStyle/>
            <a:p>
              <a:r>
                <a:rPr lang="en-US" sz="1200" dirty="0"/>
                <a:t>Johanna James-Heinz</a:t>
              </a:r>
            </a:p>
          </p:txBody>
        </p:sp>
      </p:grpSp>
      <p:grpSp>
        <p:nvGrpSpPr>
          <p:cNvPr id="10" name="Group 9"/>
          <p:cNvGrpSpPr/>
          <p:nvPr/>
        </p:nvGrpSpPr>
        <p:grpSpPr>
          <a:xfrm>
            <a:off x="3355021" y="4015661"/>
            <a:ext cx="2823444" cy="2286056"/>
            <a:chOff x="3314307" y="4481411"/>
            <a:chExt cx="2393828" cy="1820306"/>
          </a:xfrm>
        </p:grpSpPr>
        <p:pic>
          <p:nvPicPr>
            <p:cNvPr id="11" name="Picture 10" descr="538005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4307" y="4481411"/>
              <a:ext cx="2393828" cy="1820306"/>
            </a:xfrm>
            <a:prstGeom prst="rect">
              <a:avLst/>
            </a:prstGeom>
          </p:spPr>
        </p:pic>
        <p:sp>
          <p:nvSpPr>
            <p:cNvPr id="12" name="TextBox 11"/>
            <p:cNvSpPr txBox="1"/>
            <p:nvPr/>
          </p:nvSpPr>
          <p:spPr>
            <a:xfrm>
              <a:off x="3326913" y="5994963"/>
              <a:ext cx="902811" cy="276999"/>
            </a:xfrm>
            <a:prstGeom prst="rect">
              <a:avLst/>
            </a:prstGeom>
            <a:noFill/>
          </p:spPr>
          <p:txBody>
            <a:bodyPr wrap="none" rtlCol="0">
              <a:spAutoFit/>
            </a:bodyPr>
            <a:lstStyle/>
            <a:p>
              <a:r>
                <a:rPr lang="en-US" sz="1200" dirty="0"/>
                <a:t>Gary </a:t>
              </a:r>
              <a:r>
                <a:rPr lang="en-US" sz="1200" dirty="0" smtClean="0"/>
                <a:t>Alpert</a:t>
              </a:r>
              <a:endParaRPr lang="en-US" sz="1200" dirty="0"/>
            </a:p>
          </p:txBody>
        </p:sp>
      </p:grpSp>
      <p:grpSp>
        <p:nvGrpSpPr>
          <p:cNvPr id="13" name="Group 12"/>
          <p:cNvGrpSpPr/>
          <p:nvPr/>
        </p:nvGrpSpPr>
        <p:grpSpPr>
          <a:xfrm>
            <a:off x="6788430" y="4015662"/>
            <a:ext cx="1755511" cy="2286056"/>
            <a:chOff x="6804494" y="4342840"/>
            <a:chExt cx="1284795" cy="1958877"/>
          </a:xfrm>
        </p:grpSpPr>
        <p:pic>
          <p:nvPicPr>
            <p:cNvPr id="14" name="Picture 13" descr="mediu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494" y="4342840"/>
              <a:ext cx="1284795" cy="1929122"/>
            </a:xfrm>
            <a:prstGeom prst="rect">
              <a:avLst/>
            </a:prstGeom>
          </p:spPr>
        </p:pic>
        <p:sp>
          <p:nvSpPr>
            <p:cNvPr id="15" name="Rectangle 14"/>
            <p:cNvSpPr/>
            <p:nvPr/>
          </p:nvSpPr>
          <p:spPr>
            <a:xfrm>
              <a:off x="6804494" y="6024718"/>
              <a:ext cx="492443" cy="276999"/>
            </a:xfrm>
            <a:prstGeom prst="rect">
              <a:avLst/>
            </a:prstGeom>
          </p:spPr>
          <p:txBody>
            <a:bodyPr wrap="none">
              <a:spAutoFit/>
            </a:bodyPr>
            <a:lstStyle/>
            <a:p>
              <a:r>
                <a:rPr lang="en-US" sz="1200" dirty="0" err="1" smtClean="0"/>
                <a:t>nbnc</a:t>
              </a:r>
              <a:endParaRPr lang="en-US" sz="1200" dirty="0"/>
            </a:p>
          </p:txBody>
        </p:sp>
      </p:grpSp>
    </p:spTree>
    <p:extLst>
      <p:ext uri="{BB962C8B-B14F-4D97-AF65-F5344CB8AC3E}">
        <p14:creationId xmlns:p14="http://schemas.microsoft.com/office/powerpoint/2010/main" val="40746685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image07.jpg" descr="11_15_16--Plant density.jpg"/>
          <p:cNvPicPr/>
          <p:nvPr/>
        </p:nvPicPr>
        <p:blipFill>
          <a:blip r:embed="rId4"/>
          <a:srcRect/>
          <a:stretch>
            <a:fillRect/>
          </a:stretch>
        </p:blipFill>
        <p:spPr>
          <a:xfrm>
            <a:off x="967882" y="1140805"/>
            <a:ext cx="7297024" cy="5020494"/>
          </a:xfrm>
          <a:prstGeom prst="rect">
            <a:avLst/>
          </a:prstGeom>
          <a:ln/>
        </p:spPr>
      </p:pic>
    </p:spTree>
    <p:extLst>
      <p:ext uri="{BB962C8B-B14F-4D97-AF65-F5344CB8AC3E}">
        <p14:creationId xmlns:p14="http://schemas.microsoft.com/office/powerpoint/2010/main" val="2772948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5164.JPG"/>
          <p:cNvPicPr>
            <a:picLocks noChangeAspect="1"/>
          </p:cNvPicPr>
          <p:nvPr/>
        </p:nvPicPr>
        <p:blipFill rotWithShape="1">
          <a:blip r:embed="rId3">
            <a:extLst>
              <a:ext uri="{28A0092B-C50C-407E-A947-70E740481C1C}">
                <a14:useLocalDpi xmlns:a14="http://schemas.microsoft.com/office/drawing/2010/main" val="0"/>
              </a:ext>
            </a:extLst>
          </a:blip>
          <a:srcRect l="27713" t="19904" r="10648" b="5549"/>
          <a:stretch/>
        </p:blipFill>
        <p:spPr>
          <a:xfrm>
            <a:off x="1667429" y="602484"/>
            <a:ext cx="6542050" cy="5934166"/>
          </a:xfrm>
          <a:prstGeom prst="rect">
            <a:avLst/>
          </a:prstGeom>
        </p:spPr>
      </p:pic>
      <p:pic>
        <p:nvPicPr>
          <p:cNvPr id="7" name="Picture 6" descr="BurnhamNosemaPic.jpg"/>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50000" t="7043" r="130" b="27554"/>
          <a:stretch/>
        </p:blipFill>
        <p:spPr>
          <a:xfrm>
            <a:off x="5490562" y="602484"/>
            <a:ext cx="2961699" cy="291313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093499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283114" y="423436"/>
            <a:ext cx="8142289" cy="923330"/>
          </a:xfrm>
          <a:prstGeom prst="rect">
            <a:avLst/>
          </a:prstGeom>
          <a:solidFill>
            <a:srgbClr val="FFFFFF"/>
          </a:solidFill>
        </p:spPr>
        <p:txBody>
          <a:bodyPr wrap="square" rtlCol="0">
            <a:spAutoFit/>
          </a:bodyPr>
          <a:lstStyle/>
          <a:p>
            <a:r>
              <a:rPr lang="en-US" sz="3600" dirty="0" smtClean="0"/>
              <a:t>Plant-Insect-Pathogen Interactions</a:t>
            </a:r>
            <a:endParaRPr lang="en-US" dirty="0" smtClean="0"/>
          </a:p>
          <a:p>
            <a:endParaRPr lang="en-US" dirty="0"/>
          </a:p>
        </p:txBody>
      </p:sp>
      <p:sp>
        <p:nvSpPr>
          <p:cNvPr id="2" name="TextBox 1"/>
          <p:cNvSpPr txBox="1"/>
          <p:nvPr/>
        </p:nvSpPr>
        <p:spPr>
          <a:xfrm>
            <a:off x="453719" y="1795443"/>
            <a:ext cx="4822258" cy="5016758"/>
          </a:xfrm>
          <a:prstGeom prst="rect">
            <a:avLst/>
          </a:prstGeom>
          <a:solidFill>
            <a:srgbClr val="FFFFFF"/>
          </a:solidFill>
        </p:spPr>
        <p:txBody>
          <a:bodyPr wrap="square" rtlCol="0">
            <a:spAutoFit/>
          </a:bodyPr>
          <a:lstStyle/>
          <a:p>
            <a:r>
              <a:rPr lang="en-US" sz="2000" dirty="0" smtClean="0"/>
              <a:t>Fire Blight - (Bacteria): Infects nectar secretion site in apples and pears, carried by bees</a:t>
            </a:r>
          </a:p>
          <a:p>
            <a:endParaRPr lang="en-US" sz="2000" dirty="0" smtClean="0"/>
          </a:p>
          <a:p>
            <a:r>
              <a:rPr lang="en-US" sz="2000" dirty="0"/>
              <a:t>Mummy berry disease - (Fungus): Infects blueberry stems and wilted leaves become ‘</a:t>
            </a:r>
            <a:r>
              <a:rPr lang="en-US" sz="2000" dirty="0" err="1"/>
              <a:t>pseudoflowers</a:t>
            </a:r>
            <a:r>
              <a:rPr lang="en-US" sz="2000" dirty="0"/>
              <a:t>’ that attract insect visitors with ‘nectar’, UV, and </a:t>
            </a:r>
            <a:r>
              <a:rPr lang="en-US" sz="2000" dirty="0" smtClean="0"/>
              <a:t>scent</a:t>
            </a:r>
          </a:p>
          <a:p>
            <a:endParaRPr lang="en-US" sz="2000" dirty="0"/>
          </a:p>
          <a:p>
            <a:r>
              <a:rPr lang="en-US" sz="2000" i="1" dirty="0" err="1" smtClean="0"/>
              <a:t>Crithidia</a:t>
            </a:r>
            <a:r>
              <a:rPr lang="en-US" sz="2000" i="1" dirty="0" smtClean="0"/>
              <a:t> </a:t>
            </a:r>
            <a:r>
              <a:rPr lang="en-US" sz="2000" dirty="0"/>
              <a:t>&amp; </a:t>
            </a:r>
            <a:r>
              <a:rPr lang="en-US" sz="2000" i="1" dirty="0" err="1"/>
              <a:t>Nosema</a:t>
            </a:r>
            <a:r>
              <a:rPr lang="en-US" sz="2000" i="1" dirty="0"/>
              <a:t>  spp. </a:t>
            </a:r>
            <a:r>
              <a:rPr lang="en-US" sz="2000" dirty="0"/>
              <a:t>(Trypanosome &amp; </a:t>
            </a:r>
            <a:r>
              <a:rPr lang="en-US" sz="2000" dirty="0" err="1"/>
              <a:t>Microsporidian</a:t>
            </a:r>
            <a:r>
              <a:rPr lang="en-US" sz="2000" dirty="0"/>
              <a:t>): Infects bees through use of shared flowers, probably through feces, some plants may be better at harboring the </a:t>
            </a:r>
            <a:r>
              <a:rPr lang="en-US" sz="2000" dirty="0" smtClean="0"/>
              <a:t>diseases</a:t>
            </a:r>
          </a:p>
          <a:p>
            <a:endParaRPr lang="en-US" sz="2000" i="1" dirty="0"/>
          </a:p>
          <a:p>
            <a:endParaRPr lang="en-US" sz="2000" dirty="0"/>
          </a:p>
        </p:txBody>
      </p:sp>
      <p:pic>
        <p:nvPicPr>
          <p:cNvPr id="7" name="Picture 6" descr="beeonflower-2010resiz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977" y="1795443"/>
            <a:ext cx="3900923" cy="3046040"/>
          </a:xfrm>
          <a:prstGeom prst="rect">
            <a:avLst/>
          </a:prstGeom>
        </p:spPr>
      </p:pic>
      <p:sp>
        <p:nvSpPr>
          <p:cNvPr id="8" name="TextBox 7"/>
          <p:cNvSpPr txBox="1"/>
          <p:nvPr/>
        </p:nvSpPr>
        <p:spPr>
          <a:xfrm>
            <a:off x="7260991" y="4472151"/>
            <a:ext cx="1915909" cy="369332"/>
          </a:xfrm>
          <a:prstGeom prst="rect">
            <a:avLst/>
          </a:prstGeom>
          <a:noFill/>
        </p:spPr>
        <p:txBody>
          <a:bodyPr wrap="none" rtlCol="0">
            <a:spAutoFit/>
          </a:bodyPr>
          <a:lstStyle/>
          <a:p>
            <a:r>
              <a:rPr lang="en-US" dirty="0" err="1">
                <a:solidFill>
                  <a:srgbClr val="FFFFFF"/>
                </a:solidFill>
              </a:rPr>
              <a:t>utahpests.usu.edu</a:t>
            </a:r>
            <a:endParaRPr lang="en-US" dirty="0">
              <a:solidFill>
                <a:srgbClr val="FFFFFF"/>
              </a:solidFill>
            </a:endParaRPr>
          </a:p>
        </p:txBody>
      </p:sp>
    </p:spTree>
    <p:extLst>
      <p:ext uri="{BB962C8B-B14F-4D97-AF65-F5344CB8AC3E}">
        <p14:creationId xmlns:p14="http://schemas.microsoft.com/office/powerpoint/2010/main" val="9157232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grpSp>
        <p:nvGrpSpPr>
          <p:cNvPr id="6" name="Group 5"/>
          <p:cNvGrpSpPr/>
          <p:nvPr/>
        </p:nvGrpSpPr>
        <p:grpSpPr>
          <a:xfrm>
            <a:off x="1809732" y="549872"/>
            <a:ext cx="6033126" cy="5587955"/>
            <a:chOff x="1610468" y="562965"/>
            <a:chExt cx="6033126" cy="5587955"/>
          </a:xfrm>
        </p:grpSpPr>
        <p:pic>
          <p:nvPicPr>
            <p:cNvPr id="2" name="Picture 1" descr="15895181_1395200983823432_5333573641270046873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468" y="562965"/>
              <a:ext cx="5587955" cy="5587955"/>
            </a:xfrm>
            <a:prstGeom prst="rect">
              <a:avLst/>
            </a:prstGeom>
          </p:spPr>
        </p:pic>
        <p:sp>
          <p:nvSpPr>
            <p:cNvPr id="3" name="TextBox 2"/>
            <p:cNvSpPr txBox="1"/>
            <p:nvPr/>
          </p:nvSpPr>
          <p:spPr>
            <a:xfrm>
              <a:off x="5944338" y="5823604"/>
              <a:ext cx="1699256" cy="307777"/>
            </a:xfrm>
            <a:prstGeom prst="rect">
              <a:avLst/>
            </a:prstGeom>
            <a:noFill/>
          </p:spPr>
          <p:txBody>
            <a:bodyPr wrap="square" rtlCol="0">
              <a:spAutoFit/>
            </a:bodyPr>
            <a:lstStyle/>
            <a:p>
              <a:r>
                <a:rPr lang="en-US" sz="1400" dirty="0" err="1" smtClean="0">
                  <a:solidFill>
                    <a:schemeClr val="bg1"/>
                  </a:solidFill>
                </a:rPr>
                <a:t>Xerces</a:t>
              </a:r>
              <a:r>
                <a:rPr lang="en-US" sz="1400" dirty="0" smtClean="0">
                  <a:solidFill>
                    <a:schemeClr val="bg1"/>
                  </a:solidFill>
                </a:rPr>
                <a:t> Society</a:t>
              </a:r>
              <a:endParaRPr lang="en-US" sz="1400" dirty="0">
                <a:solidFill>
                  <a:schemeClr val="bg1"/>
                </a:solidFill>
              </a:endParaRPr>
            </a:p>
          </p:txBody>
        </p:sp>
      </p:grpSp>
    </p:spTree>
    <p:extLst>
      <p:ext uri="{BB962C8B-B14F-4D97-AF65-F5344CB8AC3E}">
        <p14:creationId xmlns:p14="http://schemas.microsoft.com/office/powerpoint/2010/main" val="36740490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a:blip r:embed="rId4"/>
          <a:stretch>
            <a:fillRect/>
          </a:stretch>
        </p:blipFill>
        <p:spPr>
          <a:xfrm>
            <a:off x="328634" y="952342"/>
            <a:ext cx="4935718" cy="5170752"/>
          </a:xfrm>
          <a:prstGeom prst="rect">
            <a:avLst/>
          </a:prstGeom>
        </p:spPr>
      </p:pic>
      <p:sp>
        <p:nvSpPr>
          <p:cNvPr id="7" name="Rectangle 6"/>
          <p:cNvSpPr/>
          <p:nvPr/>
        </p:nvSpPr>
        <p:spPr>
          <a:xfrm>
            <a:off x="5264352" y="1663630"/>
            <a:ext cx="3879647" cy="3416320"/>
          </a:xfrm>
          <a:prstGeom prst="rect">
            <a:avLst/>
          </a:prstGeom>
          <a:solidFill>
            <a:srgbClr val="FFFFFF"/>
          </a:solidFill>
        </p:spPr>
        <p:txBody>
          <a:bodyPr wrap="square" anchor="ctr">
            <a:spAutoFit/>
          </a:bodyPr>
          <a:lstStyle/>
          <a:p>
            <a:pPr algn="ctr"/>
            <a:r>
              <a:rPr lang="en-US" sz="3600" baseline="30000" dirty="0" smtClean="0">
                <a:cs typeface="Times New Roman"/>
              </a:rPr>
              <a:t>Deformed </a:t>
            </a:r>
            <a:r>
              <a:rPr lang="en-US" sz="3600" baseline="30000" dirty="0">
                <a:cs typeface="Times New Roman"/>
              </a:rPr>
              <a:t>Wing </a:t>
            </a:r>
            <a:r>
              <a:rPr lang="en-US" sz="3600" baseline="30000" dirty="0" smtClean="0">
                <a:cs typeface="Times New Roman"/>
              </a:rPr>
              <a:t>Virus </a:t>
            </a:r>
          </a:p>
          <a:p>
            <a:pPr algn="ctr"/>
            <a:r>
              <a:rPr lang="en-US" sz="3600" baseline="30000" dirty="0" smtClean="0">
                <a:cs typeface="Times New Roman"/>
              </a:rPr>
              <a:t>(DWV)</a:t>
            </a:r>
          </a:p>
          <a:p>
            <a:pPr algn="ctr"/>
            <a:endParaRPr lang="en-US" sz="3600" baseline="30000" dirty="0">
              <a:cs typeface="Times New Roman"/>
            </a:endParaRPr>
          </a:p>
          <a:p>
            <a:pPr algn="ctr"/>
            <a:r>
              <a:rPr lang="en-US" sz="3600" baseline="30000" dirty="0" smtClean="0">
                <a:cs typeface="Times New Roman"/>
              </a:rPr>
              <a:t>Black </a:t>
            </a:r>
            <a:r>
              <a:rPr lang="en-US" sz="3600" baseline="30000" dirty="0">
                <a:cs typeface="Times New Roman"/>
              </a:rPr>
              <a:t>Queen Cell </a:t>
            </a:r>
            <a:r>
              <a:rPr lang="en-US" sz="3600" baseline="30000" dirty="0" smtClean="0">
                <a:cs typeface="Times New Roman"/>
              </a:rPr>
              <a:t>Virus (BQCV)</a:t>
            </a:r>
            <a:endParaRPr lang="en-US" sz="3600" baseline="30000" dirty="0">
              <a:cs typeface="Times New Roman"/>
            </a:endParaRPr>
          </a:p>
          <a:p>
            <a:pPr algn="ctr"/>
            <a:endParaRPr lang="en-US" sz="3600" baseline="30000" dirty="0" smtClean="0">
              <a:cs typeface="Times New Roman"/>
            </a:endParaRPr>
          </a:p>
          <a:p>
            <a:pPr algn="ctr"/>
            <a:r>
              <a:rPr lang="en-US" sz="3600" baseline="30000" dirty="0" smtClean="0">
                <a:cs typeface="Times New Roman"/>
              </a:rPr>
              <a:t>Israeli </a:t>
            </a:r>
            <a:r>
              <a:rPr lang="en-US" sz="3600" baseline="30000" dirty="0">
                <a:cs typeface="Times New Roman"/>
              </a:rPr>
              <a:t>Acute Paralysis </a:t>
            </a:r>
            <a:r>
              <a:rPr lang="en-US" sz="3600" baseline="30000" dirty="0" smtClean="0">
                <a:cs typeface="Times New Roman"/>
              </a:rPr>
              <a:t>Virus</a:t>
            </a:r>
          </a:p>
          <a:p>
            <a:pPr algn="ctr"/>
            <a:r>
              <a:rPr lang="en-US" sz="3600" baseline="30000" dirty="0" smtClean="0">
                <a:cs typeface="Times New Roman"/>
              </a:rPr>
              <a:t>(IAPV)</a:t>
            </a:r>
            <a:endParaRPr lang="en-US" sz="3600" baseline="30000" dirty="0">
              <a:cs typeface="Times New Roman"/>
            </a:endParaRPr>
          </a:p>
          <a:p>
            <a:endParaRPr lang="en-US" sz="3600" b="1" baseline="30000" dirty="0">
              <a:latin typeface="Times New Roman"/>
              <a:cs typeface="Times New Roman"/>
            </a:endParaRPr>
          </a:p>
        </p:txBody>
      </p:sp>
    </p:spTree>
    <p:extLst>
      <p:ext uri="{BB962C8B-B14F-4D97-AF65-F5344CB8AC3E}">
        <p14:creationId xmlns:p14="http://schemas.microsoft.com/office/powerpoint/2010/main" val="4239055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grpSp>
        <p:nvGrpSpPr>
          <p:cNvPr id="6" name="Group 5"/>
          <p:cNvGrpSpPr/>
          <p:nvPr/>
        </p:nvGrpSpPr>
        <p:grpSpPr>
          <a:xfrm>
            <a:off x="4619861" y="2250707"/>
            <a:ext cx="3998506" cy="2827394"/>
            <a:chOff x="439705" y="340444"/>
            <a:chExt cx="4174030" cy="2941500"/>
          </a:xfrm>
        </p:grpSpPr>
        <p:pic>
          <p:nvPicPr>
            <p:cNvPr id="2" name="Picture 1"/>
            <p:cNvPicPr>
              <a:picLocks noChangeAspect="1"/>
            </p:cNvPicPr>
            <p:nvPr/>
          </p:nvPicPr>
          <p:blipFill>
            <a:blip r:embed="rId3"/>
            <a:stretch>
              <a:fillRect/>
            </a:stretch>
          </p:blipFill>
          <p:spPr>
            <a:xfrm>
              <a:off x="439705" y="340444"/>
              <a:ext cx="4174030" cy="2941500"/>
            </a:xfrm>
            <a:prstGeom prst="rect">
              <a:avLst/>
            </a:prstGeom>
          </p:spPr>
        </p:pic>
        <p:sp>
          <p:nvSpPr>
            <p:cNvPr id="3" name="TextBox 2"/>
            <p:cNvSpPr txBox="1"/>
            <p:nvPr/>
          </p:nvSpPr>
          <p:spPr>
            <a:xfrm>
              <a:off x="3418735" y="2912612"/>
              <a:ext cx="1045616" cy="307777"/>
            </a:xfrm>
            <a:prstGeom prst="rect">
              <a:avLst/>
            </a:prstGeom>
            <a:noFill/>
          </p:spPr>
          <p:txBody>
            <a:bodyPr wrap="none" rtlCol="0">
              <a:spAutoFit/>
            </a:bodyPr>
            <a:lstStyle/>
            <a:p>
              <a:r>
                <a:rPr lang="en-US" sz="1400" dirty="0" smtClean="0">
                  <a:solidFill>
                    <a:srgbClr val="FFFFFF"/>
                  </a:solidFill>
                </a:rPr>
                <a:t>Emily </a:t>
              </a:r>
              <a:r>
                <a:rPr lang="en-US" sz="1400" dirty="0" err="1" smtClean="0">
                  <a:solidFill>
                    <a:srgbClr val="FFFFFF"/>
                  </a:solidFill>
                </a:rPr>
                <a:t>Bailes</a:t>
              </a:r>
              <a:endParaRPr lang="en-US" sz="1400" dirty="0">
                <a:solidFill>
                  <a:srgbClr val="FFFFFF"/>
                </a:solidFill>
              </a:endParaRPr>
            </a:p>
          </p:txBody>
        </p:sp>
      </p:grpSp>
      <p:pic>
        <p:nvPicPr>
          <p:cNvPr id="7" name="Picture 6"/>
          <p:cNvPicPr>
            <a:picLocks noChangeAspect="1"/>
          </p:cNvPicPr>
          <p:nvPr/>
        </p:nvPicPr>
        <p:blipFill>
          <a:blip r:embed="rId4"/>
          <a:stretch>
            <a:fillRect/>
          </a:stretch>
        </p:blipFill>
        <p:spPr>
          <a:xfrm>
            <a:off x="308638" y="2191540"/>
            <a:ext cx="3803444" cy="2827394"/>
          </a:xfrm>
          <a:prstGeom prst="rect">
            <a:avLst/>
          </a:prstGeom>
        </p:spPr>
      </p:pic>
      <p:sp>
        <p:nvSpPr>
          <p:cNvPr id="8" name="TextBox 7"/>
          <p:cNvSpPr txBox="1"/>
          <p:nvPr/>
        </p:nvSpPr>
        <p:spPr>
          <a:xfrm>
            <a:off x="4528238" y="5492632"/>
            <a:ext cx="4407262" cy="646331"/>
          </a:xfrm>
          <a:prstGeom prst="rect">
            <a:avLst/>
          </a:prstGeom>
          <a:solidFill>
            <a:srgbClr val="FFFFFF"/>
          </a:solidFill>
        </p:spPr>
        <p:txBody>
          <a:bodyPr wrap="square" rtlCol="0">
            <a:spAutoFit/>
          </a:bodyPr>
          <a:lstStyle/>
          <a:p>
            <a:pPr marL="285750" indent="-285750">
              <a:buFont typeface="Arial"/>
              <a:buChar char="•"/>
            </a:pPr>
            <a:r>
              <a:rPr lang="en-US" dirty="0" smtClean="0"/>
              <a:t>Wing deformities (</a:t>
            </a:r>
            <a:r>
              <a:rPr lang="en-US" dirty="0" err="1" smtClean="0"/>
              <a:t>Genersch</a:t>
            </a:r>
            <a:r>
              <a:rPr lang="en-US" dirty="0" smtClean="0"/>
              <a:t> et al., 2006)</a:t>
            </a:r>
          </a:p>
          <a:p>
            <a:pPr marL="285750" indent="-285750">
              <a:buFont typeface="Arial"/>
              <a:buChar char="•"/>
            </a:pPr>
            <a:r>
              <a:rPr lang="en-US" dirty="0"/>
              <a:t>Survivorship (</a:t>
            </a:r>
            <a:r>
              <a:rPr lang="en-US" dirty="0" err="1"/>
              <a:t>Furst</a:t>
            </a:r>
            <a:r>
              <a:rPr lang="en-US" dirty="0"/>
              <a:t> et al. 2014) </a:t>
            </a:r>
          </a:p>
        </p:txBody>
      </p:sp>
      <p:sp>
        <p:nvSpPr>
          <p:cNvPr id="9" name="TextBox 8"/>
          <p:cNvSpPr txBox="1"/>
          <p:nvPr/>
        </p:nvSpPr>
        <p:spPr>
          <a:xfrm>
            <a:off x="648262" y="5416506"/>
            <a:ext cx="2877711" cy="923330"/>
          </a:xfrm>
          <a:prstGeom prst="rect">
            <a:avLst/>
          </a:prstGeom>
          <a:noFill/>
        </p:spPr>
        <p:txBody>
          <a:bodyPr wrap="none" rtlCol="0">
            <a:spAutoFit/>
          </a:bodyPr>
          <a:lstStyle/>
          <a:p>
            <a:pPr marL="285750" indent="-285750">
              <a:buFont typeface="Arial"/>
              <a:buChar char="•"/>
            </a:pPr>
            <a:r>
              <a:rPr lang="en-US" dirty="0" smtClean="0"/>
              <a:t>Wing deformities</a:t>
            </a:r>
          </a:p>
          <a:p>
            <a:pPr marL="285750" indent="-285750">
              <a:buFont typeface="Arial"/>
              <a:buChar char="•"/>
            </a:pPr>
            <a:r>
              <a:rPr lang="en-US" dirty="0" smtClean="0"/>
              <a:t>Bloated abdomen</a:t>
            </a:r>
          </a:p>
          <a:p>
            <a:pPr marL="285750" indent="-285750">
              <a:buFont typeface="Arial"/>
              <a:buChar char="•"/>
            </a:pPr>
            <a:r>
              <a:rPr lang="en-US" dirty="0" smtClean="0"/>
              <a:t>Vectored by </a:t>
            </a:r>
            <a:r>
              <a:rPr lang="en-US" i="1" dirty="0" err="1" smtClean="0"/>
              <a:t>Varroa</a:t>
            </a:r>
            <a:r>
              <a:rPr lang="en-US" dirty="0" smtClean="0"/>
              <a:t> mites</a:t>
            </a:r>
            <a:endParaRPr lang="en-US" dirty="0"/>
          </a:p>
        </p:txBody>
      </p:sp>
      <p:sp>
        <p:nvSpPr>
          <p:cNvPr id="10" name="TextBox 9"/>
          <p:cNvSpPr txBox="1"/>
          <p:nvPr/>
        </p:nvSpPr>
        <p:spPr>
          <a:xfrm>
            <a:off x="502053" y="849111"/>
            <a:ext cx="5563016" cy="646331"/>
          </a:xfrm>
          <a:prstGeom prst="rect">
            <a:avLst/>
          </a:prstGeom>
          <a:noFill/>
        </p:spPr>
        <p:txBody>
          <a:bodyPr wrap="none" rtlCol="0">
            <a:spAutoFit/>
          </a:bodyPr>
          <a:lstStyle/>
          <a:p>
            <a:r>
              <a:rPr lang="en-US" sz="3600" dirty="0" smtClean="0"/>
              <a:t>Deformed Wing Virus (DWV)</a:t>
            </a:r>
            <a:endParaRPr lang="en-US" sz="3600" dirty="0"/>
          </a:p>
        </p:txBody>
      </p:sp>
      <p:sp>
        <p:nvSpPr>
          <p:cNvPr id="11" name="TextBox 10"/>
          <p:cNvSpPr txBox="1"/>
          <p:nvPr/>
        </p:nvSpPr>
        <p:spPr>
          <a:xfrm>
            <a:off x="1343729" y="1683579"/>
            <a:ext cx="1650813" cy="461665"/>
          </a:xfrm>
          <a:prstGeom prst="rect">
            <a:avLst/>
          </a:prstGeom>
          <a:noFill/>
        </p:spPr>
        <p:txBody>
          <a:bodyPr wrap="none" rtlCol="0">
            <a:spAutoFit/>
          </a:bodyPr>
          <a:lstStyle/>
          <a:p>
            <a:r>
              <a:rPr lang="en-US" sz="2400" dirty="0" smtClean="0"/>
              <a:t>Honey bees</a:t>
            </a:r>
            <a:endParaRPr lang="en-US" sz="2400" dirty="0"/>
          </a:p>
        </p:txBody>
      </p:sp>
      <p:sp>
        <p:nvSpPr>
          <p:cNvPr id="12" name="TextBox 11"/>
          <p:cNvSpPr txBox="1"/>
          <p:nvPr/>
        </p:nvSpPr>
        <p:spPr>
          <a:xfrm>
            <a:off x="6142760" y="1742652"/>
            <a:ext cx="1803048" cy="461665"/>
          </a:xfrm>
          <a:prstGeom prst="rect">
            <a:avLst/>
          </a:prstGeom>
          <a:noFill/>
        </p:spPr>
        <p:txBody>
          <a:bodyPr wrap="none" rtlCol="0">
            <a:spAutoFit/>
          </a:bodyPr>
          <a:lstStyle/>
          <a:p>
            <a:r>
              <a:rPr lang="en-US" sz="2400" dirty="0" smtClean="0"/>
              <a:t>Bumble bees</a:t>
            </a:r>
          </a:p>
        </p:txBody>
      </p:sp>
    </p:spTree>
    <p:extLst>
      <p:ext uri="{BB962C8B-B14F-4D97-AF65-F5344CB8AC3E}">
        <p14:creationId xmlns:p14="http://schemas.microsoft.com/office/powerpoint/2010/main" val="202057163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8" name="Picture 7" descr="BQCVIMG_1517-396x6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44" y="1824558"/>
            <a:ext cx="2027504" cy="3481573"/>
          </a:xfrm>
          <a:prstGeom prst="rect">
            <a:avLst/>
          </a:prstGeom>
        </p:spPr>
      </p:pic>
      <p:sp>
        <p:nvSpPr>
          <p:cNvPr id="9" name="TextBox 8"/>
          <p:cNvSpPr txBox="1"/>
          <p:nvPr/>
        </p:nvSpPr>
        <p:spPr>
          <a:xfrm>
            <a:off x="586122" y="5647387"/>
            <a:ext cx="3993401" cy="923330"/>
          </a:xfrm>
          <a:prstGeom prst="rect">
            <a:avLst/>
          </a:prstGeom>
          <a:noFill/>
        </p:spPr>
        <p:txBody>
          <a:bodyPr wrap="none" rtlCol="0">
            <a:spAutoFit/>
          </a:bodyPr>
          <a:lstStyle/>
          <a:p>
            <a:pPr marL="285750" indent="-285750">
              <a:buFont typeface="Arial"/>
              <a:buChar char="•"/>
            </a:pPr>
            <a:r>
              <a:rPr lang="en-US" dirty="0" smtClean="0"/>
              <a:t>Blackened and dead queen cells</a:t>
            </a:r>
          </a:p>
          <a:p>
            <a:pPr marL="285750" indent="-285750">
              <a:buFont typeface="Arial"/>
              <a:buChar char="•"/>
            </a:pPr>
            <a:r>
              <a:rPr lang="en-US" dirty="0" smtClean="0"/>
              <a:t>No obvious symptoms in adult bees</a:t>
            </a:r>
          </a:p>
          <a:p>
            <a:pPr marL="285750" indent="-285750">
              <a:buFont typeface="Arial"/>
              <a:buChar char="•"/>
            </a:pPr>
            <a:r>
              <a:rPr lang="en-US" dirty="0" smtClean="0"/>
              <a:t>Uncertain if vectored by </a:t>
            </a:r>
            <a:r>
              <a:rPr lang="en-US" i="1" dirty="0" err="1" smtClean="0"/>
              <a:t>Varroa</a:t>
            </a:r>
            <a:r>
              <a:rPr lang="en-US" dirty="0" smtClean="0"/>
              <a:t> mites</a:t>
            </a:r>
            <a:endParaRPr lang="en-US" dirty="0"/>
          </a:p>
        </p:txBody>
      </p:sp>
      <p:sp>
        <p:nvSpPr>
          <p:cNvPr id="10" name="TextBox 9"/>
          <p:cNvSpPr txBox="1"/>
          <p:nvPr/>
        </p:nvSpPr>
        <p:spPr>
          <a:xfrm>
            <a:off x="6200495" y="5670400"/>
            <a:ext cx="1364476" cy="369332"/>
          </a:xfrm>
          <a:prstGeom prst="rect">
            <a:avLst/>
          </a:prstGeom>
          <a:solidFill>
            <a:srgbClr val="FFFFFF"/>
          </a:solidFill>
        </p:spPr>
        <p:txBody>
          <a:bodyPr wrap="none" rtlCol="0">
            <a:spAutoFit/>
          </a:bodyPr>
          <a:lstStyle/>
          <a:p>
            <a:pPr marL="285750" indent="-285750">
              <a:buFont typeface="Arial"/>
              <a:buChar char="•"/>
            </a:pPr>
            <a:r>
              <a:rPr lang="en-US" dirty="0" smtClean="0"/>
              <a:t>Unknown</a:t>
            </a:r>
            <a:endParaRPr lang="en-US" dirty="0"/>
          </a:p>
        </p:txBody>
      </p:sp>
      <p:sp>
        <p:nvSpPr>
          <p:cNvPr id="11" name="TextBox 10"/>
          <p:cNvSpPr txBox="1"/>
          <p:nvPr/>
        </p:nvSpPr>
        <p:spPr>
          <a:xfrm>
            <a:off x="586122" y="588895"/>
            <a:ext cx="5830142" cy="646331"/>
          </a:xfrm>
          <a:prstGeom prst="rect">
            <a:avLst/>
          </a:prstGeom>
          <a:noFill/>
        </p:spPr>
        <p:txBody>
          <a:bodyPr wrap="none" rtlCol="0">
            <a:spAutoFit/>
          </a:bodyPr>
          <a:lstStyle/>
          <a:p>
            <a:r>
              <a:rPr lang="en-US" sz="3600" dirty="0" smtClean="0"/>
              <a:t>Black Queen Cell Virus (BQCV)</a:t>
            </a:r>
            <a:endParaRPr lang="en-US" sz="3600" dirty="0"/>
          </a:p>
        </p:txBody>
      </p:sp>
      <p:sp>
        <p:nvSpPr>
          <p:cNvPr id="12" name="TextBox 11"/>
          <p:cNvSpPr txBox="1"/>
          <p:nvPr/>
        </p:nvSpPr>
        <p:spPr>
          <a:xfrm>
            <a:off x="1314196" y="1432519"/>
            <a:ext cx="1650813" cy="461665"/>
          </a:xfrm>
          <a:prstGeom prst="rect">
            <a:avLst/>
          </a:prstGeom>
          <a:noFill/>
        </p:spPr>
        <p:txBody>
          <a:bodyPr wrap="none" rtlCol="0">
            <a:spAutoFit/>
          </a:bodyPr>
          <a:lstStyle/>
          <a:p>
            <a:r>
              <a:rPr lang="en-US" sz="2400" dirty="0" smtClean="0"/>
              <a:t>Honey bees</a:t>
            </a:r>
            <a:endParaRPr lang="en-US" sz="2400" dirty="0"/>
          </a:p>
        </p:txBody>
      </p:sp>
      <p:sp>
        <p:nvSpPr>
          <p:cNvPr id="13" name="TextBox 12"/>
          <p:cNvSpPr txBox="1"/>
          <p:nvPr/>
        </p:nvSpPr>
        <p:spPr>
          <a:xfrm>
            <a:off x="6009864" y="1594970"/>
            <a:ext cx="1803048" cy="461665"/>
          </a:xfrm>
          <a:prstGeom prst="rect">
            <a:avLst/>
          </a:prstGeom>
          <a:noFill/>
        </p:spPr>
        <p:txBody>
          <a:bodyPr wrap="none" rtlCol="0">
            <a:spAutoFit/>
          </a:bodyPr>
          <a:lstStyle/>
          <a:p>
            <a:r>
              <a:rPr lang="en-US" sz="2400" dirty="0" smtClean="0"/>
              <a:t>Bumble bees</a:t>
            </a:r>
            <a:endParaRPr lang="en-US" sz="2400" dirty="0"/>
          </a:p>
        </p:txBody>
      </p:sp>
      <p:sp>
        <p:nvSpPr>
          <p:cNvPr id="14" name="TextBox 13"/>
          <p:cNvSpPr txBox="1"/>
          <p:nvPr/>
        </p:nvSpPr>
        <p:spPr>
          <a:xfrm>
            <a:off x="6372664" y="3042257"/>
            <a:ext cx="755135" cy="1569660"/>
          </a:xfrm>
          <a:prstGeom prst="rect">
            <a:avLst/>
          </a:prstGeom>
          <a:solidFill>
            <a:srgbClr val="FFFFFF"/>
          </a:solidFill>
        </p:spPr>
        <p:txBody>
          <a:bodyPr wrap="none" rtlCol="0">
            <a:spAutoFit/>
          </a:bodyPr>
          <a:lstStyle/>
          <a:p>
            <a:r>
              <a:rPr lang="en-US" sz="9600" dirty="0" smtClean="0"/>
              <a:t>?</a:t>
            </a:r>
            <a:endParaRPr lang="en-US" sz="9600" dirty="0"/>
          </a:p>
        </p:txBody>
      </p:sp>
    </p:spTree>
    <p:extLst>
      <p:ext uri="{BB962C8B-B14F-4D97-AF65-F5344CB8AC3E}">
        <p14:creationId xmlns:p14="http://schemas.microsoft.com/office/powerpoint/2010/main" val="8652441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2403</TotalTime>
  <Words>2048</Words>
  <Application>Microsoft Macintosh PowerPoint</Application>
  <PresentationFormat>On-screen Show (4:3)</PresentationFormat>
  <Paragraphs>192</Paragraphs>
  <Slides>38</Slides>
  <Notes>17</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dc:creator>
  <cp:lastModifiedBy>Samantha</cp:lastModifiedBy>
  <cp:revision>67</cp:revision>
  <dcterms:created xsi:type="dcterms:W3CDTF">2017-01-19T19:16:52Z</dcterms:created>
  <dcterms:modified xsi:type="dcterms:W3CDTF">2017-01-31T15:13:50Z</dcterms:modified>
</cp:coreProperties>
</file>